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76" r:id="rId2"/>
    <p:sldMasterId id="2147483689" r:id="rId3"/>
    <p:sldMasterId id="2147483717" r:id="rId4"/>
    <p:sldMasterId id="2147483745" r:id="rId5"/>
    <p:sldMasterId id="2147483773" r:id="rId6"/>
  </p:sldMasterIdLst>
  <p:notesMasterIdLst>
    <p:notesMasterId r:id="rId25"/>
  </p:notesMasterIdLst>
  <p:handoutMasterIdLst>
    <p:handoutMasterId r:id="rId26"/>
  </p:handoutMasterIdLst>
  <p:sldIdLst>
    <p:sldId id="3506" r:id="rId7"/>
    <p:sldId id="3307" r:id="rId8"/>
    <p:sldId id="3454" r:id="rId9"/>
    <p:sldId id="3455" r:id="rId10"/>
    <p:sldId id="3495" r:id="rId11"/>
    <p:sldId id="3456" r:id="rId12"/>
    <p:sldId id="3497" r:id="rId13"/>
    <p:sldId id="3468" r:id="rId14"/>
    <p:sldId id="3093" r:id="rId15"/>
    <p:sldId id="3503" r:id="rId16"/>
    <p:sldId id="3504" r:id="rId17"/>
    <p:sldId id="3499" r:id="rId18"/>
    <p:sldId id="3464" r:id="rId19"/>
    <p:sldId id="3501" r:id="rId20"/>
    <p:sldId id="3502" r:id="rId21"/>
    <p:sldId id="3467" r:id="rId22"/>
    <p:sldId id="3493" r:id="rId23"/>
    <p:sldId id="3303" r:id="rId24"/>
  </p:sldIdLst>
  <p:sldSz cx="15119350" cy="10691813"/>
  <p:notesSz cx="6761163" cy="9942513"/>
  <p:embeddedFontLst>
    <p:embeddedFont>
      <p:font typeface="冬青黑体简体中文 W3" panose="02010600030101010101" charset="-122"/>
      <p:regular r:id="rId27"/>
    </p:embeddedFont>
    <p:embeddedFont>
      <p:font typeface="MiSans Normal" pitchFamily="2" charset="-122"/>
      <p:regular r:id="rId28"/>
    </p:embeddedFont>
    <p:embeddedFont>
      <p:font typeface="Yu Gothic Medium" panose="020B0500000000000000" pitchFamily="34" charset="-128"/>
      <p:regular r:id="rId29"/>
    </p:embeddedFont>
    <p:embeddedFont>
      <p:font typeface="等线" panose="02010600030101010101" pitchFamily="2" charset="-122"/>
      <p:regular r:id="rId30"/>
      <p:bold r:id="rId31"/>
    </p:embeddedFont>
    <p:embeddedFont>
      <p:font typeface="微软雅黑" panose="020B0503020204020204" pitchFamily="34" charset="-122"/>
      <p:regular r:id="rId32"/>
      <p:bold r:id="rId33"/>
    </p:embeddedFont>
  </p:embeddedFontLst>
  <p:custDataLst>
    <p:tags r:id="rId34"/>
  </p:custDataLst>
  <p:kinsoku lang="zh-CN" invalStChars="!),.:;?]}、。—ˇ¨〃々～‖…’”〕〉》」』〗】∶！＂＇），．：；？］｀｜｝·" invalEndChars="([{‘“〔〈《「『〖【（［｛．·"/>
  <p:defaultTextStyle>
    <a:defPPr>
      <a:defRPr lang="en-US"/>
    </a:defPPr>
    <a:lvl1pPr marL="0" algn="l" defTabSz="527050" rtl="0" eaLnBrk="1" latinLnBrk="0" hangingPunct="1">
      <a:defRPr sz="2075" kern="1200">
        <a:solidFill>
          <a:schemeClr val="tx1"/>
        </a:solidFill>
        <a:latin typeface="+mn-lt"/>
        <a:ea typeface="+mn-ea"/>
        <a:cs typeface="+mn-cs"/>
      </a:defRPr>
    </a:lvl1pPr>
    <a:lvl2pPr marL="527050" algn="l" defTabSz="527050" rtl="0" eaLnBrk="1" latinLnBrk="0" hangingPunct="1">
      <a:defRPr sz="2075" kern="1200">
        <a:solidFill>
          <a:schemeClr val="tx1"/>
        </a:solidFill>
        <a:latin typeface="+mn-lt"/>
        <a:ea typeface="+mn-ea"/>
        <a:cs typeface="+mn-cs"/>
      </a:defRPr>
    </a:lvl2pPr>
    <a:lvl3pPr marL="1053465" algn="l" defTabSz="527050" rtl="0" eaLnBrk="1" latinLnBrk="0" hangingPunct="1">
      <a:defRPr sz="2075" kern="1200">
        <a:solidFill>
          <a:schemeClr val="tx1"/>
        </a:solidFill>
        <a:latin typeface="+mn-lt"/>
        <a:ea typeface="+mn-ea"/>
        <a:cs typeface="+mn-cs"/>
      </a:defRPr>
    </a:lvl3pPr>
    <a:lvl4pPr marL="1580515" algn="l" defTabSz="527050" rtl="0" eaLnBrk="1" latinLnBrk="0" hangingPunct="1">
      <a:defRPr sz="2075" kern="1200">
        <a:solidFill>
          <a:schemeClr val="tx1"/>
        </a:solidFill>
        <a:latin typeface="+mn-lt"/>
        <a:ea typeface="+mn-ea"/>
        <a:cs typeface="+mn-cs"/>
      </a:defRPr>
    </a:lvl4pPr>
    <a:lvl5pPr marL="2106930" algn="l" defTabSz="527050" rtl="0" eaLnBrk="1" latinLnBrk="0" hangingPunct="1">
      <a:defRPr sz="2075" kern="1200">
        <a:solidFill>
          <a:schemeClr val="tx1"/>
        </a:solidFill>
        <a:latin typeface="+mn-lt"/>
        <a:ea typeface="+mn-ea"/>
        <a:cs typeface="+mn-cs"/>
      </a:defRPr>
    </a:lvl5pPr>
    <a:lvl6pPr marL="2633980" algn="l" defTabSz="527050" rtl="0" eaLnBrk="1" latinLnBrk="0" hangingPunct="1">
      <a:defRPr sz="2075" kern="1200">
        <a:solidFill>
          <a:schemeClr val="tx1"/>
        </a:solidFill>
        <a:latin typeface="+mn-lt"/>
        <a:ea typeface="+mn-ea"/>
        <a:cs typeface="+mn-cs"/>
      </a:defRPr>
    </a:lvl6pPr>
    <a:lvl7pPr marL="3160395" algn="l" defTabSz="527050" rtl="0" eaLnBrk="1" latinLnBrk="0" hangingPunct="1">
      <a:defRPr sz="2075" kern="1200">
        <a:solidFill>
          <a:schemeClr val="tx1"/>
        </a:solidFill>
        <a:latin typeface="+mn-lt"/>
        <a:ea typeface="+mn-ea"/>
        <a:cs typeface="+mn-cs"/>
      </a:defRPr>
    </a:lvl7pPr>
    <a:lvl8pPr marL="3687445" algn="l" defTabSz="527050" rtl="0" eaLnBrk="1" latinLnBrk="0" hangingPunct="1">
      <a:defRPr sz="2075" kern="1200">
        <a:solidFill>
          <a:schemeClr val="tx1"/>
        </a:solidFill>
        <a:latin typeface="+mn-lt"/>
        <a:ea typeface="+mn-ea"/>
        <a:cs typeface="+mn-cs"/>
      </a:defRPr>
    </a:lvl8pPr>
    <a:lvl9pPr marL="4213860" algn="l" defTabSz="527050" rtl="0" eaLnBrk="1" latinLnBrk="0" hangingPunct="1">
      <a:defRPr sz="20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7" userDrawn="1">
          <p15:clr>
            <a:srgbClr val="A4A3A4"/>
          </p15:clr>
        </p15:guide>
        <p15:guide id="2" pos="8246" userDrawn="1">
          <p15:clr>
            <a:srgbClr val="A4A3A4"/>
          </p15:clr>
        </p15:guide>
        <p15:guide id="3" orient="horz" pos="6608" userDrawn="1">
          <p15:clr>
            <a:srgbClr val="A4A3A4"/>
          </p15:clr>
        </p15:guide>
        <p15:guide id="4" pos="9252" userDrawn="1">
          <p15:clr>
            <a:srgbClr val="A4A3A4"/>
          </p15:clr>
        </p15:guide>
        <p15:guide id="5" orient="horz" pos="8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雯雯" initials="authorId_286139022" lastIdx="9" clrIdx="1"/>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EE6C"/>
    <a:srgbClr val="89809F"/>
    <a:srgbClr val="DBB8F2"/>
    <a:srgbClr val="9D68B2"/>
    <a:srgbClr val="200D21"/>
    <a:srgbClr val="ED7D31"/>
    <a:srgbClr val="679AAB"/>
    <a:srgbClr val="B4BBC3"/>
    <a:srgbClr val="767171"/>
    <a:srgbClr val="DDB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6" autoAdjust="0"/>
    <p:restoredTop sz="95833" autoAdjust="0"/>
  </p:normalViewPr>
  <p:slideViewPr>
    <p:cSldViewPr snapToGrid="0" showGuides="1">
      <p:cViewPr varScale="1">
        <p:scale>
          <a:sx n="101" d="100"/>
          <a:sy n="101" d="100"/>
        </p:scale>
        <p:origin x="630" y="126"/>
      </p:cViewPr>
      <p:guideLst>
        <p:guide orient="horz" pos="2007"/>
        <p:guide pos="8246"/>
        <p:guide orient="horz" pos="6608"/>
        <p:guide pos="9252"/>
        <p:guide orient="horz" pos="80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96"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8195" cy="542381"/>
          </a:xfrm>
          <a:prstGeom prst="rect">
            <a:avLst/>
          </a:prstGeom>
        </p:spPr>
        <p:txBody>
          <a:bodyPr vert="horz" lIns="91440" tIns="45720" rIns="91440" bIns="45720" rtlCol="0"/>
          <a:lstStyle>
            <a:lvl1pPr algn="l">
              <a:defRPr sz="1170"/>
            </a:lvl1pPr>
          </a:lstStyle>
          <a:p>
            <a:endParaRPr lang="zh-CN" altLang="en-US">
              <a:latin typeface="微软雅黑" panose="020B0503020204020204" pitchFamily="34" charset="-122"/>
            </a:endParaRPr>
          </a:p>
        </p:txBody>
      </p:sp>
      <p:sp>
        <p:nvSpPr>
          <p:cNvPr id="3" name="日期占位符 2"/>
          <p:cNvSpPr>
            <a:spLocks noGrp="1"/>
          </p:cNvSpPr>
          <p:nvPr>
            <p:ph type="dt" sz="quarter" idx="1"/>
          </p:nvPr>
        </p:nvSpPr>
        <p:spPr>
          <a:xfrm>
            <a:off x="3775329" y="0"/>
            <a:ext cx="2888195" cy="542381"/>
          </a:xfrm>
          <a:prstGeom prst="rect">
            <a:avLst/>
          </a:prstGeom>
        </p:spPr>
        <p:txBody>
          <a:bodyPr vert="horz" lIns="91440" tIns="45720" rIns="91440" bIns="45720" rtlCol="0"/>
          <a:lstStyle>
            <a:lvl1pPr algn="r">
              <a:defRPr sz="1170"/>
            </a:lvl1pPr>
          </a:lstStyle>
          <a:p>
            <a:fld id="{0F9B84EA-7D68-4D60-9CB1-D50884785D1C}" type="datetimeFigureOut">
              <a:rPr lang="zh-CN" altLang="en-US" smtClean="0">
                <a:latin typeface="微软雅黑" panose="020B0503020204020204" pitchFamily="34" charset="-122"/>
              </a:rPr>
              <a:t>2026-6-16</a:t>
            </a:fld>
            <a:endParaRPr lang="zh-CN" altLang="en-US">
              <a:latin typeface="微软雅黑" panose="020B0503020204020204" pitchFamily="34" charset="-122"/>
            </a:endParaRPr>
          </a:p>
        </p:txBody>
      </p:sp>
      <p:sp>
        <p:nvSpPr>
          <p:cNvPr id="4" name="页脚占位符 3"/>
          <p:cNvSpPr>
            <a:spLocks noGrp="1"/>
          </p:cNvSpPr>
          <p:nvPr>
            <p:ph type="ftr" sz="quarter" idx="2"/>
          </p:nvPr>
        </p:nvSpPr>
        <p:spPr>
          <a:xfrm>
            <a:off x="0" y="10267686"/>
            <a:ext cx="2888195" cy="542379"/>
          </a:xfrm>
          <a:prstGeom prst="rect">
            <a:avLst/>
          </a:prstGeom>
        </p:spPr>
        <p:txBody>
          <a:bodyPr vert="horz" lIns="91440" tIns="45720" rIns="91440" bIns="45720" rtlCol="0" anchor="b"/>
          <a:lstStyle>
            <a:lvl1pPr algn="l">
              <a:defRPr sz="1170"/>
            </a:lvl1pPr>
          </a:lstStyle>
          <a:p>
            <a:endParaRPr lang="zh-CN" altLang="en-US">
              <a:latin typeface="微软雅黑" panose="020B0503020204020204" pitchFamily="34" charset="-122"/>
            </a:endParaRPr>
          </a:p>
        </p:txBody>
      </p:sp>
      <p:sp>
        <p:nvSpPr>
          <p:cNvPr id="5" name="灯片编号占位符 4"/>
          <p:cNvSpPr>
            <a:spLocks noGrp="1"/>
          </p:cNvSpPr>
          <p:nvPr>
            <p:ph type="sldNum" sz="quarter" idx="3"/>
          </p:nvPr>
        </p:nvSpPr>
        <p:spPr>
          <a:xfrm>
            <a:off x="3775329" y="10267686"/>
            <a:ext cx="2888195" cy="542379"/>
          </a:xfrm>
          <a:prstGeom prst="rect">
            <a:avLst/>
          </a:prstGeom>
        </p:spPr>
        <p:txBody>
          <a:bodyPr vert="horz" lIns="91440" tIns="45720" rIns="91440" bIns="45720" rtlCol="0" anchor="b"/>
          <a:lstStyle>
            <a:lvl1pPr algn="r">
              <a:defRPr sz="1170"/>
            </a:lvl1pPr>
          </a:lstStyle>
          <a:p>
            <a:fld id="{8D4E0FC9-F1F8-4FAE-9988-3BA365CFD46F}" type="slidenum">
              <a:rPr lang="zh-CN" altLang="en-US" smtClean="0">
                <a:latin typeface="微软雅黑" panose="020B0503020204020204" pitchFamily="34" charset="-122"/>
              </a:rPr>
              <a:t>‹#›</a:t>
            </a:fld>
            <a:endParaRPr lang="zh-CN" altLang="en-US">
              <a:latin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60C32D1-2567-4A6E-A540-4B593FC98966}" type="datetimeFigureOut">
              <a:rPr lang="zh-CN" altLang="en-US" smtClean="0"/>
              <a:t>2026-6-16</a:t>
            </a:fld>
            <a:endParaRPr lang="zh-CN" altLang="en-US"/>
          </a:p>
        </p:txBody>
      </p:sp>
      <p:sp>
        <p:nvSpPr>
          <p:cNvPr id="4" name="幻灯片图像占位符 3"/>
          <p:cNvSpPr>
            <a:spLocks noGrp="1" noRot="1" noChangeAspect="1"/>
          </p:cNvSpPr>
          <p:nvPr>
            <p:ph type="sldImg" idx="2"/>
          </p:nvPr>
        </p:nvSpPr>
        <p:spPr>
          <a:xfrm>
            <a:off x="1008063" y="1243013"/>
            <a:ext cx="47450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B45B6DAD-65C5-4849-996B-04979EB4B7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1pPr>
    <a:lvl2pPr marL="61976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2pPr>
    <a:lvl3pPr marL="1238885"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3pPr>
    <a:lvl4pPr marL="185801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4pPr>
    <a:lvl5pPr marL="247777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5780"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581" y="2665530"/>
            <a:ext cx="13040439" cy="4447496"/>
          </a:xfrm>
          <a:prstGeom prst="rect">
            <a:avLst/>
          </a:prstGeom>
        </p:spPr>
        <p:txBody>
          <a:bodyPr anchor="b"/>
          <a:lstStyle>
            <a:lvl1pPr>
              <a:defRPr sz="7440"/>
            </a:lvl1pPr>
          </a:lstStyle>
          <a:p>
            <a:r>
              <a:rPr kumimoji="1" lang="zh-CN" altLang="en-US"/>
              <a:t>单击此处编辑母版标题样式</a:t>
            </a:r>
          </a:p>
        </p:txBody>
      </p:sp>
      <p:sp>
        <p:nvSpPr>
          <p:cNvPr id="3" name="文本占位符 2"/>
          <p:cNvSpPr>
            <a:spLocks noGrp="1"/>
          </p:cNvSpPr>
          <p:nvPr>
            <p:ph type="body" idx="1"/>
          </p:nvPr>
        </p:nvSpPr>
        <p:spPr>
          <a:xfrm>
            <a:off x="1031581" y="7155102"/>
            <a:ext cx="13040439" cy="2338833"/>
          </a:xfrm>
          <a:prstGeom prst="rect">
            <a:avLst/>
          </a:prstGeom>
        </p:spPr>
        <p:txBody>
          <a:bodyPr/>
          <a:lstStyle>
            <a:lvl1pPr marL="0" indent="0">
              <a:buNone/>
              <a:defRPr sz="2975">
                <a:solidFill>
                  <a:schemeClr val="tx1">
                    <a:tint val="75000"/>
                  </a:schemeClr>
                </a:solidFill>
              </a:defRPr>
            </a:lvl1pPr>
            <a:lvl2pPr marL="567055" indent="0">
              <a:buNone/>
              <a:defRPr sz="2480">
                <a:solidFill>
                  <a:schemeClr val="tx1">
                    <a:tint val="75000"/>
                  </a:schemeClr>
                </a:solidFill>
              </a:defRPr>
            </a:lvl2pPr>
            <a:lvl3pPr marL="1134110" indent="0">
              <a:buNone/>
              <a:defRPr sz="2230">
                <a:solidFill>
                  <a:schemeClr val="tx1">
                    <a:tint val="75000"/>
                  </a:schemeClr>
                </a:solidFill>
              </a:defRPr>
            </a:lvl3pPr>
            <a:lvl4pPr marL="1701165" indent="0">
              <a:buNone/>
              <a:defRPr sz="1985">
                <a:solidFill>
                  <a:schemeClr val="tx1">
                    <a:tint val="75000"/>
                  </a:schemeClr>
                </a:solidFill>
              </a:defRPr>
            </a:lvl4pPr>
            <a:lvl5pPr marL="2267585" indent="0">
              <a:buNone/>
              <a:defRPr sz="1985">
                <a:solidFill>
                  <a:schemeClr val="tx1">
                    <a:tint val="75000"/>
                  </a:schemeClr>
                </a:solidFill>
              </a:defRPr>
            </a:lvl5pPr>
            <a:lvl6pPr marL="2834640" indent="0">
              <a:buNone/>
              <a:defRPr sz="1985">
                <a:solidFill>
                  <a:schemeClr val="tx1">
                    <a:tint val="75000"/>
                  </a:schemeClr>
                </a:solidFill>
              </a:defRPr>
            </a:lvl6pPr>
            <a:lvl7pPr marL="3401695" indent="0">
              <a:buNone/>
              <a:defRPr sz="1985">
                <a:solidFill>
                  <a:schemeClr val="tx1">
                    <a:tint val="75000"/>
                  </a:schemeClr>
                </a:solidFill>
              </a:defRPr>
            </a:lvl7pPr>
            <a:lvl8pPr marL="3968750" indent="0">
              <a:buNone/>
              <a:defRPr sz="1985">
                <a:solidFill>
                  <a:schemeClr val="tx1">
                    <a:tint val="75000"/>
                  </a:schemeClr>
                </a:solidFill>
              </a:defRPr>
            </a:lvl8pPr>
            <a:lvl9pPr marL="4535805" indent="0">
              <a:buNone/>
              <a:defRPr sz="1985">
                <a:solidFill>
                  <a:schemeClr val="tx1">
                    <a:tint val="75000"/>
                  </a:schemeClr>
                </a:solidFill>
              </a:defRPr>
            </a:lvl9pPr>
          </a:lstStyle>
          <a:p>
            <a:pPr lvl="0"/>
            <a:r>
              <a:rPr kumimoji="1" lang="zh-CN" altLang="en-US"/>
              <a:t>单击此处编辑母版文本样式</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1039455"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7654171" y="2846200"/>
            <a:ext cx="6425724"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25" y="569241"/>
            <a:ext cx="13040439" cy="2066590"/>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1041425" y="2620980"/>
            <a:ext cx="63961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4" name="内容占位符 3"/>
          <p:cNvSpPr>
            <a:spLocks noGrp="1"/>
          </p:cNvSpPr>
          <p:nvPr>
            <p:ph sz="half" idx="2"/>
          </p:nvPr>
        </p:nvSpPr>
        <p:spPr>
          <a:xfrm>
            <a:off x="1041425" y="3905482"/>
            <a:ext cx="63961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7654171" y="2620980"/>
            <a:ext cx="6427693" cy="1284502"/>
          </a:xfrm>
          <a:prstGeom prst="rect">
            <a:avLst/>
          </a:prstGeom>
        </p:spPr>
        <p:txBody>
          <a:bodyPr anchor="b"/>
          <a:lstStyle>
            <a:lvl1pPr marL="0" indent="0">
              <a:buNone/>
              <a:defRPr sz="2975" b="1"/>
            </a:lvl1pPr>
            <a:lvl2pPr marL="567055" indent="0">
              <a:buNone/>
              <a:defRPr sz="2480" b="1"/>
            </a:lvl2pPr>
            <a:lvl3pPr marL="1134110" indent="0">
              <a:buNone/>
              <a:defRPr sz="2230" b="1"/>
            </a:lvl3pPr>
            <a:lvl4pPr marL="1701165" indent="0">
              <a:buNone/>
              <a:defRPr sz="1985" b="1"/>
            </a:lvl4pPr>
            <a:lvl5pPr marL="2267585" indent="0">
              <a:buNone/>
              <a:defRPr sz="1985" b="1"/>
            </a:lvl5pPr>
            <a:lvl6pPr marL="2834640" indent="0">
              <a:buNone/>
              <a:defRPr sz="1985" b="1"/>
            </a:lvl6pPr>
            <a:lvl7pPr marL="3401695" indent="0">
              <a:buNone/>
              <a:defRPr sz="1985" b="1"/>
            </a:lvl7pPr>
            <a:lvl8pPr marL="3968750" indent="0">
              <a:buNone/>
              <a:defRPr sz="1985" b="1"/>
            </a:lvl8pPr>
            <a:lvl9pPr marL="4535805" indent="0">
              <a:buNone/>
              <a:defRPr sz="1985" b="1"/>
            </a:lvl9pPr>
          </a:lstStyle>
          <a:p>
            <a:pPr lvl="0"/>
            <a:r>
              <a:rPr kumimoji="1" lang="zh-CN" altLang="en-US"/>
              <a:t>单击此处编辑母版文本样式</a:t>
            </a:r>
          </a:p>
        </p:txBody>
      </p:sp>
      <p:sp>
        <p:nvSpPr>
          <p:cNvPr id="6" name="内容占位符 5"/>
          <p:cNvSpPr>
            <a:spLocks noGrp="1"/>
          </p:cNvSpPr>
          <p:nvPr>
            <p:ph sz="quarter" idx="4"/>
          </p:nvPr>
        </p:nvSpPr>
        <p:spPr>
          <a:xfrm>
            <a:off x="7654171" y="3905482"/>
            <a:ext cx="6427693" cy="5744375"/>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89919" y="1749795"/>
            <a:ext cx="11339513" cy="3722335"/>
          </a:xfrm>
          <a:prstGeom prst="rect">
            <a:avLst/>
          </a:prstGeom>
        </p:spPr>
        <p:txBody>
          <a:bodyPr anchor="b"/>
          <a:lstStyle>
            <a:lvl1pPr algn="ctr">
              <a:defRPr sz="7440"/>
            </a:lvl1pPr>
          </a:lstStyle>
          <a:p>
            <a:r>
              <a:rPr kumimoji="1" lang="zh-CN" altLang="en-US"/>
              <a:t>单击此处编辑母版标题样式</a:t>
            </a:r>
          </a:p>
        </p:txBody>
      </p:sp>
      <p:sp>
        <p:nvSpPr>
          <p:cNvPr id="3" name="副标题 2"/>
          <p:cNvSpPr>
            <a:spLocks noGrp="1"/>
          </p:cNvSpPr>
          <p:nvPr>
            <p:ph type="subTitle" idx="1"/>
          </p:nvPr>
        </p:nvSpPr>
        <p:spPr>
          <a:xfrm>
            <a:off x="1889919" y="5615678"/>
            <a:ext cx="11339513" cy="2581379"/>
          </a:xfrm>
          <a:prstGeom prst="rect">
            <a:avLst/>
          </a:prstGeom>
        </p:spPr>
        <p:txBody>
          <a:bodyPr/>
          <a:lstStyle>
            <a:lvl1pPr marL="0" indent="0" algn="ctr">
              <a:buNone/>
              <a:defRPr sz="2975"/>
            </a:lvl1pPr>
            <a:lvl2pPr marL="567055" indent="0" algn="ctr">
              <a:buNone/>
              <a:defRPr sz="2480"/>
            </a:lvl2pPr>
            <a:lvl3pPr marL="1134110" indent="0" algn="ctr">
              <a:buNone/>
              <a:defRPr sz="2230"/>
            </a:lvl3pPr>
            <a:lvl4pPr marL="1701165" indent="0" algn="ctr">
              <a:buNone/>
              <a:defRPr sz="1985"/>
            </a:lvl4pPr>
            <a:lvl5pPr marL="2267585" indent="0" algn="ctr">
              <a:buNone/>
              <a:defRPr sz="1985"/>
            </a:lvl5pPr>
            <a:lvl6pPr marL="2834640" indent="0" algn="ctr">
              <a:buNone/>
              <a:defRPr sz="1985"/>
            </a:lvl6pPr>
            <a:lvl7pPr marL="3401695" indent="0" algn="ctr">
              <a:buNone/>
              <a:defRPr sz="1985"/>
            </a:lvl7pPr>
            <a:lvl8pPr marL="3968750" indent="0" algn="ctr">
              <a:buNone/>
              <a:defRPr sz="1985"/>
            </a:lvl8pPr>
            <a:lvl9pPr marL="4535805" indent="0" algn="ctr">
              <a:buNone/>
              <a:defRPr sz="1985"/>
            </a:lvl9pPr>
          </a:lstStyle>
          <a:p>
            <a:r>
              <a:rPr kumimoji="1" lang="zh-CN" altLang="en-US"/>
              <a:t>单击此处编辑母版副标题样式</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内容占位符 2"/>
          <p:cNvSpPr>
            <a:spLocks noGrp="1"/>
          </p:cNvSpPr>
          <p:nvPr>
            <p:ph idx="1"/>
          </p:nvPr>
        </p:nvSpPr>
        <p:spPr>
          <a:xfrm>
            <a:off x="6427693" y="1539424"/>
            <a:ext cx="7654171" cy="7598117"/>
          </a:xfrm>
          <a:prstGeom prst="rect">
            <a:avLst/>
          </a:prstGeom>
        </p:spPr>
        <p:txBody>
          <a:bodyPr/>
          <a:lstStyle>
            <a:lvl1pPr>
              <a:defRPr sz="3970"/>
            </a:lvl1pPr>
            <a:lvl2pPr>
              <a:defRPr sz="3470"/>
            </a:lvl2pPr>
            <a:lvl3pPr>
              <a:defRPr sz="2975"/>
            </a:lvl3pPr>
            <a:lvl4pPr>
              <a:defRPr sz="2480"/>
            </a:lvl4pPr>
            <a:lvl5pPr>
              <a:defRPr sz="2480"/>
            </a:lvl5pPr>
            <a:lvl6pPr>
              <a:defRPr sz="2480"/>
            </a:lvl6pPr>
            <a:lvl7pPr>
              <a:defRPr sz="2480"/>
            </a:lvl7pPr>
            <a:lvl8pPr>
              <a:defRPr sz="2480"/>
            </a:lvl8pPr>
            <a:lvl9pPr>
              <a:defRPr sz="248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25" y="712788"/>
            <a:ext cx="4876383" cy="2494756"/>
          </a:xfrm>
          <a:prstGeom prst="rect">
            <a:avLst/>
          </a:prstGeom>
        </p:spPr>
        <p:txBody>
          <a:bodyPr anchor="b"/>
          <a:lstStyle>
            <a:lvl1pPr>
              <a:defRPr sz="3970"/>
            </a:lvl1pPr>
          </a:lstStyle>
          <a:p>
            <a:r>
              <a:rPr kumimoji="1" lang="zh-CN" altLang="en-US"/>
              <a:t>单击此处编辑母版标题样式</a:t>
            </a:r>
          </a:p>
        </p:txBody>
      </p:sp>
      <p:sp>
        <p:nvSpPr>
          <p:cNvPr id="3" name="图片占位符 2"/>
          <p:cNvSpPr>
            <a:spLocks noGrp="1"/>
          </p:cNvSpPr>
          <p:nvPr>
            <p:ph type="pic" idx="1"/>
          </p:nvPr>
        </p:nvSpPr>
        <p:spPr>
          <a:xfrm>
            <a:off x="6427693" y="1539424"/>
            <a:ext cx="7654171" cy="7598117"/>
          </a:xfrm>
          <a:prstGeom prst="rect">
            <a:avLst/>
          </a:prstGeom>
        </p:spPr>
        <p:txBody>
          <a:bodyPr/>
          <a:lstStyle>
            <a:lvl1pPr marL="0" indent="0">
              <a:buNone/>
              <a:defRPr sz="3970"/>
            </a:lvl1pPr>
            <a:lvl2pPr marL="567055" indent="0">
              <a:buNone/>
              <a:defRPr sz="3470"/>
            </a:lvl2pPr>
            <a:lvl3pPr marL="1134110" indent="0">
              <a:buNone/>
              <a:defRPr sz="2975"/>
            </a:lvl3pPr>
            <a:lvl4pPr marL="1701165" indent="0">
              <a:buNone/>
              <a:defRPr sz="2480"/>
            </a:lvl4pPr>
            <a:lvl5pPr marL="2267585" indent="0">
              <a:buNone/>
              <a:defRPr sz="2480"/>
            </a:lvl5pPr>
            <a:lvl6pPr marL="2834640" indent="0">
              <a:buNone/>
              <a:defRPr sz="2480"/>
            </a:lvl6pPr>
            <a:lvl7pPr marL="3401695" indent="0">
              <a:buNone/>
              <a:defRPr sz="2480"/>
            </a:lvl7pPr>
            <a:lvl8pPr marL="3968750" indent="0">
              <a:buNone/>
              <a:defRPr sz="2480"/>
            </a:lvl8pPr>
            <a:lvl9pPr marL="4535805" indent="0">
              <a:buNone/>
              <a:defRPr sz="2480"/>
            </a:lvl9pPr>
          </a:lstStyle>
          <a:p>
            <a:endParaRPr kumimoji="1" lang="zh-CN" altLang="en-US"/>
          </a:p>
        </p:txBody>
      </p:sp>
      <p:sp>
        <p:nvSpPr>
          <p:cNvPr id="4" name="文本占位符 3"/>
          <p:cNvSpPr>
            <a:spLocks noGrp="1"/>
          </p:cNvSpPr>
          <p:nvPr>
            <p:ph type="body" sz="half" idx="2"/>
          </p:nvPr>
        </p:nvSpPr>
        <p:spPr>
          <a:xfrm>
            <a:off x="1041425" y="3207544"/>
            <a:ext cx="4876383" cy="5942372"/>
          </a:xfrm>
          <a:prstGeom prst="rect">
            <a:avLst/>
          </a:prstGeom>
        </p:spPr>
        <p:txBody>
          <a:bodyPr/>
          <a:lstStyle>
            <a:lvl1pPr marL="0" indent="0">
              <a:buNone/>
              <a:defRPr sz="1985"/>
            </a:lvl1pPr>
            <a:lvl2pPr marL="567055" indent="0">
              <a:buNone/>
              <a:defRPr sz="1735"/>
            </a:lvl2pPr>
            <a:lvl3pPr marL="1134110" indent="0">
              <a:buNone/>
              <a:defRPr sz="1490"/>
            </a:lvl3pPr>
            <a:lvl4pPr marL="1701165" indent="0">
              <a:buNone/>
              <a:defRPr sz="1240"/>
            </a:lvl4pPr>
            <a:lvl5pPr marL="2267585" indent="0">
              <a:buNone/>
              <a:defRPr sz="1240"/>
            </a:lvl5pPr>
            <a:lvl6pPr marL="2834640" indent="0">
              <a:buNone/>
              <a:defRPr sz="1240"/>
            </a:lvl6pPr>
            <a:lvl7pPr marL="3401695" indent="0">
              <a:buNone/>
              <a:defRPr sz="1240"/>
            </a:lvl7pPr>
            <a:lvl8pPr marL="3968750" indent="0">
              <a:buNone/>
              <a:defRPr sz="1240"/>
            </a:lvl8pPr>
            <a:lvl9pPr marL="4535805" indent="0">
              <a:buNone/>
              <a:defRPr sz="1240"/>
            </a:lvl9pPr>
          </a:lstStyle>
          <a:p>
            <a:pPr lvl="0"/>
            <a:r>
              <a:rPr kumimoji="1" lang="zh-CN" altLang="en-US"/>
              <a:t>单击此处编辑母版文本样式</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1039456" y="2846200"/>
            <a:ext cx="13040439" cy="67838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19785" y="569240"/>
            <a:ext cx="3260110" cy="9060817"/>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1039455" y="569240"/>
            <a:ext cx="9591338" cy="906081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1"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4" name="组合 3"/>
          <p:cNvGrpSpPr/>
          <p:nvPr userDrawn="1"/>
        </p:nvGrpSpPr>
        <p:grpSpPr>
          <a:xfrm>
            <a:off x="8942070" y="322580"/>
            <a:ext cx="5993130" cy="915035"/>
            <a:chOff x="6038025" y="422258"/>
            <a:chExt cx="6702425" cy="915035"/>
          </a:xfrm>
        </p:grpSpPr>
        <p:sp>
          <p:nvSpPr>
            <p:cNvPr id="9" name="文本框 8"/>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7" name="图片 6"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4" name="图片 3" descr="b8682031e418fff44e64bb4c4ed21193"/>
          <p:cNvPicPr>
            <a:picLocks noChangeAspect="1"/>
          </p:cNvPicPr>
          <p:nvPr userDrawn="1"/>
        </p:nvPicPr>
        <p:blipFill>
          <a:blip r:embed="rId2">
            <a:lum bright="72000" contrast="-78000"/>
          </a:blip>
          <a:srcRect l="908" t="3072" r="204" b="80749"/>
          <a:stretch>
            <a:fillRect/>
          </a:stretch>
        </p:blipFill>
        <p:spPr>
          <a:xfrm>
            <a:off x="0" y="0"/>
            <a:ext cx="15149830" cy="1237615"/>
          </a:xfrm>
          <a:prstGeom prst="rect">
            <a:avLst/>
          </a:prstGeom>
        </p:spPr>
      </p:pic>
      <p:grpSp>
        <p:nvGrpSpPr>
          <p:cNvPr id="6" name="组合 5"/>
          <p:cNvGrpSpPr/>
          <p:nvPr userDrawn="1"/>
        </p:nvGrpSpPr>
        <p:grpSpPr>
          <a:xfrm>
            <a:off x="8942070" y="322580"/>
            <a:ext cx="5993130" cy="915035"/>
            <a:chOff x="6038025" y="422258"/>
            <a:chExt cx="6702425" cy="915035"/>
          </a:xfrm>
        </p:grpSpPr>
        <p:sp>
          <p:nvSpPr>
            <p:cNvPr id="7" name="文本框 6"/>
            <p:cNvSpPr txBox="1"/>
            <p:nvPr/>
          </p:nvSpPr>
          <p:spPr>
            <a:xfrm>
              <a:off x="6039295" y="422258"/>
              <a:ext cx="6701155" cy="460375"/>
            </a:xfrm>
            <a:prstGeom prst="rect">
              <a:avLst/>
            </a:prstGeom>
            <a:noFill/>
          </p:spPr>
          <p:txBody>
            <a:bodyPr wrap="square">
              <a:spAutoFit/>
            </a:bodyPr>
            <a:lstStyle/>
            <a:p>
              <a:pPr algn="dist"/>
              <a:r>
                <a:rPr lang="zh-CN" altLang="en-US" sz="2400" b="1"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b="1" spc="300" dirty="0">
                <a:solidFill>
                  <a:srgbClr val="200D2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1" name="图片 10"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6" name="图片 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8" name="图片 7" descr="b8682031e418fff44e64bb4c4ed21193"/>
          <p:cNvPicPr>
            <a:picLocks noChangeAspect="1"/>
          </p:cNvPicPr>
          <p:nvPr userDrawn="1"/>
        </p:nvPicPr>
        <p:blipFill>
          <a:blip r:embed="rId2">
            <a:lum bright="72000" contrast="-78000"/>
          </a:blip>
          <a:srcRect l="908" t="3072" r="204" b="64852"/>
          <a:stretch>
            <a:fillRect/>
          </a:stretch>
        </p:blipFill>
        <p:spPr>
          <a:xfrm>
            <a:off x="635" y="0"/>
            <a:ext cx="15133955" cy="2453640"/>
          </a:xfrm>
          <a:prstGeom prst="rect">
            <a:avLst/>
          </a:prstGeom>
        </p:spPr>
      </p:pic>
      <p:grpSp>
        <p:nvGrpSpPr>
          <p:cNvPr id="11" name="组合 10"/>
          <p:cNvGrpSpPr/>
          <p:nvPr userDrawn="1"/>
        </p:nvGrpSpPr>
        <p:grpSpPr>
          <a:xfrm>
            <a:off x="8942070" y="322580"/>
            <a:ext cx="5993130" cy="915035"/>
            <a:chOff x="6038025" y="422258"/>
            <a:chExt cx="6702425" cy="915035"/>
          </a:xfrm>
        </p:grpSpPr>
        <p:sp>
          <p:nvSpPr>
            <p:cNvPr id="12" name="文本框 11"/>
            <p:cNvSpPr txBox="1"/>
            <p:nvPr/>
          </p:nvSpPr>
          <p:spPr>
            <a:xfrm>
              <a:off x="6039295" y="422258"/>
              <a:ext cx="6701155" cy="460375"/>
            </a:xfrm>
            <a:prstGeom prst="rect">
              <a:avLst/>
            </a:prstGeom>
            <a:noFill/>
          </p:spPr>
          <p:txBody>
            <a:bodyPr wrap="square">
              <a:spAutoFit/>
            </a:bodyPr>
            <a:lstStyle/>
            <a:p>
              <a:pPr algn="dist"/>
              <a:r>
                <a:rPr lang="zh-CN" altLang="en-US" sz="2400" spc="300" dirty="0">
                  <a:solidFill>
                    <a:srgbClr val="200D21"/>
                  </a:solidFill>
                  <a:latin typeface="微软雅黑" panose="020B0503020204020204" pitchFamily="34" charset="-122"/>
                  <a:ea typeface="微软雅黑" panose="020B0503020204020204" pitchFamily="34" charset="-122"/>
                </a:rPr>
                <a:t>第四届国际民俗礼品时尚创新大赛</a:t>
              </a:r>
              <a:endParaRPr lang="en-US" altLang="zh-CN" sz="2400" spc="300" dirty="0">
                <a:solidFill>
                  <a:srgbClr val="200D2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038025" y="845803"/>
              <a:ext cx="6701790" cy="491490"/>
            </a:xfrm>
            <a:prstGeom prst="rect">
              <a:avLst/>
            </a:prstGeom>
            <a:noFill/>
          </p:spPr>
          <p:txBody>
            <a:bodyPr wrap="square">
              <a:spAutoFit/>
            </a:bodyPr>
            <a:lstStyle/>
            <a:p>
              <a:pPr algn="dist"/>
              <a:r>
                <a:rPr lang="en-GB" altLang="zh-CN" sz="1300" dirty="0">
                  <a:solidFill>
                    <a:srgbClr val="200D21"/>
                  </a:solidFill>
                  <a:latin typeface="微软雅黑" panose="020B0503020204020204" pitchFamily="34" charset="-122"/>
                  <a:ea typeface="微软雅黑" panose="020B0503020204020204" pitchFamily="34" charset="-122"/>
                </a:rPr>
                <a:t>THE </a:t>
              </a:r>
              <a:r>
                <a:rPr lang="en-US" altLang="en-GB" sz="1300" dirty="0">
                  <a:solidFill>
                    <a:srgbClr val="200D21"/>
                  </a:solidFill>
                  <a:latin typeface="微软雅黑" panose="020B0503020204020204" pitchFamily="34" charset="-122"/>
                  <a:ea typeface="微软雅黑" panose="020B0503020204020204" pitchFamily="34" charset="-122"/>
                </a:rPr>
                <a:t>4TH</a:t>
              </a:r>
              <a:r>
                <a:rPr lang="en-GB" altLang="zh-CN" sz="1300" dirty="0">
                  <a:solidFill>
                    <a:srgbClr val="200D21"/>
                  </a:solidFill>
                  <a:latin typeface="微软雅黑" panose="020B0503020204020204" pitchFamily="34" charset="-122"/>
                  <a:ea typeface="微软雅黑" panose="020B0503020204020204" pitchFamily="34" charset="-122"/>
                </a:rPr>
                <a:t> </a:t>
              </a:r>
              <a:r>
                <a:rPr lang="en-US" altLang="zh-CN" sz="13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1300" dirty="0">
                <a:solidFill>
                  <a:srgbClr val="200D21"/>
                </a:solidFill>
                <a:latin typeface="微软雅黑" panose="020B0503020204020204" pitchFamily="34" charset="-122"/>
                <a:ea typeface="微软雅黑" panose="020B0503020204020204" pitchFamily="34" charset="-122"/>
              </a:endParaRPr>
            </a:p>
            <a:p>
              <a:pPr algn="dist"/>
              <a:endParaRPr lang="zh-CN" altLang="en-US" sz="1300" dirty="0">
                <a:latin typeface="微软雅黑" panose="020B0503020204020204" pitchFamily="34" charset="-122"/>
                <a:ea typeface="微软雅黑" panose="020B0503020204020204" pitchFamily="34" charset="-122"/>
              </a:endParaRPr>
            </a:p>
          </p:txBody>
        </p:sp>
      </p:grpSp>
      <p:pic>
        <p:nvPicPr>
          <p:cNvPr id="16" name="图片 15" descr="ISFS logo"/>
          <p:cNvPicPr>
            <a:picLocks noChangeAspect="1"/>
          </p:cNvPicPr>
          <p:nvPr userDrawn="1"/>
        </p:nvPicPr>
        <p:blipFill>
          <a:blip r:embed="rId3"/>
          <a:srcRect r="68941"/>
          <a:stretch>
            <a:fillRect/>
          </a:stretch>
        </p:blipFill>
        <p:spPr>
          <a:xfrm>
            <a:off x="7668895" y="400050"/>
            <a:ext cx="1273175" cy="646430"/>
          </a:xfrm>
          <a:prstGeom prst="rect">
            <a:avLst/>
          </a:prstGeom>
        </p:spPr>
      </p:pic>
    </p:spTree>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456" y="569241"/>
            <a:ext cx="13040439" cy="206659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1039456" y="2846200"/>
            <a:ext cx="13040439" cy="678385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2026-6-16</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sv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image" Target="../media/image1.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theme" Target="../theme/theme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image" Target="../media/image1.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theme" Target="../theme/theme5.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image" Target="../media/image1.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theme" Target="../theme/theme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14">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29">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4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1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b8682031e418fff44e64bb4c4ed21193"/>
          <p:cNvPicPr>
            <a:picLocks noChangeAspect="1"/>
          </p:cNvPicPr>
          <p:nvPr/>
        </p:nvPicPr>
        <p:blipFill>
          <a:blip r:embed="rId3"/>
          <a:srcRect r="777" b="1064"/>
          <a:stretch>
            <a:fillRect/>
          </a:stretch>
        </p:blipFill>
        <p:spPr>
          <a:xfrm>
            <a:off x="-6985" y="0"/>
            <a:ext cx="15229840" cy="10691495"/>
          </a:xfrm>
          <a:prstGeom prst="rect">
            <a:avLst/>
          </a:prstGeom>
        </p:spPr>
      </p:pic>
      <p:sp>
        <p:nvSpPr>
          <p:cNvPr id="4" name="矩形 3"/>
          <p:cNvSpPr/>
          <p:nvPr/>
        </p:nvSpPr>
        <p:spPr>
          <a:xfrm>
            <a:off x="1031240" y="480060"/>
            <a:ext cx="13162915" cy="9782175"/>
          </a:xfrm>
          <a:prstGeom prst="rect">
            <a:avLst/>
          </a:prstGeom>
          <a:solidFill>
            <a:schemeClr val="bg1">
              <a:alpha val="5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标题 5"/>
          <p:cNvSpPr txBox="1"/>
          <p:nvPr/>
        </p:nvSpPr>
        <p:spPr>
          <a:xfrm>
            <a:off x="1524001" y="6282523"/>
            <a:ext cx="4706156" cy="1247854"/>
          </a:xfrm>
          <a:prstGeom prst="rect">
            <a:avLst/>
          </a:prstGeom>
        </p:spPr>
        <p:txBody>
          <a:bodyPr>
            <a:normAutofit/>
          </a:bodyPr>
          <a:lstStyle>
            <a:lvl1pPr algn="l" defTabSz="1425575"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a:lstStyle>
          <a:p>
            <a:endParaRPr lang="zh-CN" altLang="en-US" sz="2400" dirty="0"/>
          </a:p>
        </p:txBody>
      </p:sp>
      <p:sp>
        <p:nvSpPr>
          <p:cNvPr id="26" name="文本框 25"/>
          <p:cNvSpPr txBox="1"/>
          <p:nvPr/>
        </p:nvSpPr>
        <p:spPr>
          <a:xfrm>
            <a:off x="1619885" y="6702698"/>
            <a:ext cx="9025257" cy="3080385"/>
          </a:xfrm>
          <a:prstGeom prst="rect">
            <a:avLst/>
          </a:prstGeom>
          <a:noFill/>
        </p:spPr>
        <p:txBody>
          <a:bodyPr wrap="square" rtlCol="0">
            <a:spAutoFit/>
          </a:bodyPr>
          <a:lstStyle/>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作品名称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TITLE OF WORK</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中文姓名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CHINESE NAME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英文姓名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ENGLISH NAME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国</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家</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COUNTRY :</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城</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市</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CITY :</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学</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校</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UNIVERSITY :</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指导教师（如有）</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 SUPERVISOR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(IF ANY) :</a:t>
            </a:r>
          </a:p>
          <a:p>
            <a:pPr>
              <a:lnSpc>
                <a:spcPct val="12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联系方式（微信或手机）</a:t>
            </a:r>
            <a:r>
              <a:rPr lang="en-GB" altLang="zh-CN" sz="1800" dirty="0">
                <a:latin typeface="微软雅黑" panose="020B0503020204020204" pitchFamily="34" charset="-122"/>
                <a:ea typeface="微软雅黑" panose="020B0503020204020204" pitchFamily="34" charset="-122"/>
                <a:cs typeface="微软雅黑" panose="020B0503020204020204" pitchFamily="34" charset="-122"/>
              </a:rPr>
              <a:t>CONTACT INFORMATION (WECHAT OR MOBILE PHONE)</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8" name="文本框 17"/>
          <p:cNvSpPr txBox="1"/>
          <p:nvPr/>
        </p:nvSpPr>
        <p:spPr>
          <a:xfrm>
            <a:off x="1467112" y="2947224"/>
            <a:ext cx="12281647" cy="829945"/>
          </a:xfrm>
          <a:prstGeom prst="rect">
            <a:avLst/>
          </a:prstGeom>
          <a:noFill/>
        </p:spPr>
        <p:txBody>
          <a:bodyPr wrap="square">
            <a:spAutoFit/>
          </a:bodyPr>
          <a:lstStyle/>
          <a:p>
            <a:pPr algn="ctr"/>
            <a:r>
              <a:rPr lang="zh-CN" altLang="en-US" sz="4800" b="1" spc="300" dirty="0">
                <a:solidFill>
                  <a:srgbClr val="200D21"/>
                </a:solidFill>
                <a:latin typeface="微软雅黑" panose="020B0503020204020204" pitchFamily="34" charset="-122"/>
                <a:ea typeface="微软雅黑" panose="020B0503020204020204" pitchFamily="34" charset="-122"/>
              </a:rPr>
              <a:t>第四届国际民俗礼品时尚创新大赛</a:t>
            </a:r>
          </a:p>
        </p:txBody>
      </p:sp>
      <p:sp>
        <p:nvSpPr>
          <p:cNvPr id="2" name="文本框 1"/>
          <p:cNvSpPr txBox="1"/>
          <p:nvPr/>
        </p:nvSpPr>
        <p:spPr>
          <a:xfrm>
            <a:off x="2727960" y="3754120"/>
            <a:ext cx="9759315" cy="706755"/>
          </a:xfrm>
          <a:prstGeom prst="rect">
            <a:avLst/>
          </a:prstGeom>
          <a:noFill/>
        </p:spPr>
        <p:txBody>
          <a:bodyPr wrap="square">
            <a:spAutoFit/>
          </a:bodyPr>
          <a:lstStyle/>
          <a:p>
            <a:pPr algn="dist"/>
            <a:r>
              <a:rPr lang="en-GB" altLang="zh-CN" sz="2000" dirty="0">
                <a:solidFill>
                  <a:srgbClr val="200D21"/>
                </a:solidFill>
                <a:latin typeface="微软雅黑" panose="020B0503020204020204" pitchFamily="34" charset="-122"/>
                <a:ea typeface="微软雅黑" panose="020B0503020204020204" pitchFamily="34" charset="-122"/>
              </a:rPr>
              <a:t>THE </a:t>
            </a:r>
            <a:r>
              <a:rPr lang="en-US" altLang="en-GB" sz="2000" dirty="0">
                <a:solidFill>
                  <a:srgbClr val="200D21"/>
                </a:solidFill>
                <a:latin typeface="微软雅黑" panose="020B0503020204020204" pitchFamily="34" charset="-122"/>
                <a:ea typeface="微软雅黑" panose="020B0503020204020204" pitchFamily="34" charset="-122"/>
              </a:rPr>
              <a:t>4TH</a:t>
            </a:r>
            <a:r>
              <a:rPr lang="en-GB" altLang="zh-CN" sz="2000" dirty="0">
                <a:solidFill>
                  <a:srgbClr val="200D21"/>
                </a:solidFill>
                <a:latin typeface="微软雅黑" panose="020B0503020204020204" pitchFamily="34" charset="-122"/>
                <a:ea typeface="微软雅黑" panose="020B0503020204020204" pitchFamily="34" charset="-122"/>
              </a:rPr>
              <a:t> </a:t>
            </a:r>
            <a:r>
              <a:rPr lang="en-US" altLang="zh-CN" sz="2000" dirty="0">
                <a:solidFill>
                  <a:srgbClr val="200D21"/>
                </a:solidFill>
                <a:latin typeface="微软雅黑" panose="020B0503020204020204" pitchFamily="34" charset="-122"/>
                <a:ea typeface="微软雅黑" panose="020B0503020204020204" pitchFamily="34" charset="-122"/>
              </a:rPr>
              <a:t>INTERNATIONAL FOLK GIFTS INNOVATIVE DESIGN CONTEST</a:t>
            </a:r>
            <a:endParaRPr lang="zh-CN" altLang="zh-CN" sz="2000" dirty="0">
              <a:solidFill>
                <a:srgbClr val="200D21"/>
              </a:solidFill>
              <a:latin typeface="微软雅黑" panose="020B0503020204020204" pitchFamily="34" charset="-122"/>
              <a:ea typeface="微软雅黑" panose="020B0503020204020204" pitchFamily="34" charset="-122"/>
            </a:endParaRPr>
          </a:p>
          <a:p>
            <a:pPr algn="dist"/>
            <a:endParaRPr lang="zh-CN" altLang="zh-CN" sz="2000" dirty="0">
              <a:solidFill>
                <a:srgbClr val="200D21"/>
              </a:solidFill>
              <a:latin typeface="微软雅黑" panose="020B0503020204020204" pitchFamily="34" charset="-122"/>
              <a:ea typeface="微软雅黑" panose="020B0503020204020204" pitchFamily="34" charset="-122"/>
            </a:endParaRPr>
          </a:p>
        </p:txBody>
      </p:sp>
      <p:pic>
        <p:nvPicPr>
          <p:cNvPr id="6" name="图片 5" descr="ISFS logo"/>
          <p:cNvPicPr>
            <a:picLocks noChangeAspect="1"/>
          </p:cNvPicPr>
          <p:nvPr/>
        </p:nvPicPr>
        <p:blipFill>
          <a:blip r:embed="rId4"/>
          <a:srcRect r="72006" b="11063"/>
          <a:stretch>
            <a:fillRect/>
          </a:stretch>
        </p:blipFill>
        <p:spPr>
          <a:xfrm>
            <a:off x="6382385" y="1109980"/>
            <a:ext cx="2354580" cy="1179195"/>
          </a:xfrm>
          <a:prstGeom prst="rect">
            <a:avLst/>
          </a:prstGeom>
        </p:spPr>
      </p:pic>
      <p:sp>
        <p:nvSpPr>
          <p:cNvPr id="7" name="文本框 6"/>
          <p:cNvSpPr txBox="1"/>
          <p:nvPr>
            <p:custDataLst>
              <p:tags r:id="rId1"/>
            </p:custDataLst>
          </p:nvPr>
        </p:nvSpPr>
        <p:spPr>
          <a:xfrm>
            <a:off x="4226560" y="4742180"/>
            <a:ext cx="6772910" cy="1145540"/>
          </a:xfrm>
          <a:prstGeom prst="rect">
            <a:avLst/>
          </a:prstGeom>
          <a:noFill/>
        </p:spPr>
        <p:txBody>
          <a:bodyPr wrap="square" rtlCol="0"/>
          <a:lstStyle>
            <a:defPPr>
              <a:defRPr lang="zh-CN"/>
            </a:defPPr>
            <a:lvl1pPr marL="0" algn="l" defTabSz="914400" rtl="0" eaLnBrk="1" latinLnBrk="0" hangingPunct="1">
              <a:defRPr sz="1800" kern="1200">
                <a:solidFill>
                  <a:srgbClr val="000000"/>
                </a:solidFill>
                <a:latin typeface="思源黑体 CN Normal" charset="0"/>
                <a:ea typeface="思源黑体 CN Normal" charset="0"/>
                <a:cs typeface="+mn-ea"/>
              </a:defRPr>
            </a:lvl1pPr>
            <a:lvl2pPr marL="457200" algn="l" defTabSz="914400" rtl="0" eaLnBrk="1" latinLnBrk="0" hangingPunct="1">
              <a:defRPr sz="1800" kern="1200">
                <a:solidFill>
                  <a:srgbClr val="000000"/>
                </a:solidFill>
                <a:latin typeface="思源黑体 CN Normal" charset="0"/>
                <a:ea typeface="思源黑体 CN Normal" charset="0"/>
                <a:cs typeface="+mn-ea"/>
              </a:defRPr>
            </a:lvl2pPr>
            <a:lvl3pPr marL="914400" algn="l" defTabSz="914400" rtl="0" eaLnBrk="1" latinLnBrk="0" hangingPunct="1">
              <a:defRPr sz="1800" kern="1200">
                <a:solidFill>
                  <a:srgbClr val="000000"/>
                </a:solidFill>
                <a:latin typeface="思源黑体 CN Normal" charset="0"/>
                <a:ea typeface="思源黑体 CN Normal" charset="0"/>
                <a:cs typeface="+mn-ea"/>
              </a:defRPr>
            </a:lvl3pPr>
            <a:lvl4pPr marL="1371600" algn="l" defTabSz="914400" rtl="0" eaLnBrk="1" latinLnBrk="0" hangingPunct="1">
              <a:defRPr sz="1800" kern="1200">
                <a:solidFill>
                  <a:srgbClr val="000000"/>
                </a:solidFill>
                <a:latin typeface="思源黑体 CN Normal" charset="0"/>
                <a:ea typeface="思源黑体 CN Normal" charset="0"/>
                <a:cs typeface="+mn-ea"/>
              </a:defRPr>
            </a:lvl4pPr>
            <a:lvl5pPr marL="1828800" algn="l" defTabSz="914400" rtl="0" eaLnBrk="1" latinLnBrk="0" hangingPunct="1">
              <a:defRPr sz="1800" kern="1200">
                <a:solidFill>
                  <a:srgbClr val="000000"/>
                </a:solidFill>
                <a:latin typeface="思源黑体 CN Normal" charset="0"/>
                <a:ea typeface="思源黑体 CN Normal" charset="0"/>
                <a:cs typeface="+mn-ea"/>
              </a:defRPr>
            </a:lvl5pPr>
            <a:lvl6pPr marL="2286000" algn="l" defTabSz="914400" rtl="0" eaLnBrk="1" latinLnBrk="0" hangingPunct="1">
              <a:defRPr sz="1800" kern="1200">
                <a:solidFill>
                  <a:srgbClr val="000000"/>
                </a:solidFill>
                <a:latin typeface="思源黑体 CN Normal" charset="0"/>
                <a:ea typeface="思源黑体 CN Normal" charset="0"/>
                <a:cs typeface="+mn-ea"/>
              </a:defRPr>
            </a:lvl6pPr>
            <a:lvl7pPr marL="2743200" algn="l" defTabSz="914400" rtl="0" eaLnBrk="1" latinLnBrk="0" hangingPunct="1">
              <a:defRPr sz="1800" kern="1200">
                <a:solidFill>
                  <a:srgbClr val="000000"/>
                </a:solidFill>
                <a:latin typeface="思源黑体 CN Normal" charset="0"/>
                <a:ea typeface="思源黑体 CN Normal" charset="0"/>
                <a:cs typeface="+mn-ea"/>
              </a:defRPr>
            </a:lvl7pPr>
            <a:lvl8pPr marL="3200400" algn="l" defTabSz="914400" rtl="0" eaLnBrk="1" latinLnBrk="0" hangingPunct="1">
              <a:defRPr sz="1800" kern="1200">
                <a:solidFill>
                  <a:srgbClr val="000000"/>
                </a:solidFill>
                <a:latin typeface="思源黑体 CN Normal" charset="0"/>
                <a:ea typeface="思源黑体 CN Normal" charset="0"/>
                <a:cs typeface="+mn-ea"/>
              </a:defRPr>
            </a:lvl8pPr>
            <a:lvl9pPr marL="3657600" algn="l" defTabSz="914400" rtl="0" eaLnBrk="1" latinLnBrk="0" hangingPunct="1">
              <a:defRPr sz="1800" kern="1200">
                <a:solidFill>
                  <a:srgbClr val="000000"/>
                </a:solidFill>
                <a:latin typeface="思源黑体 CN Normal" charset="0"/>
                <a:ea typeface="思源黑体 CN Normal" charset="0"/>
                <a:cs typeface="+mn-ea"/>
              </a:defRPr>
            </a:lvl9pPr>
          </a:lstStyle>
          <a:p>
            <a:pPr algn="ctr">
              <a:lnSpc>
                <a:spcPct val="130000"/>
              </a:lnSpc>
            </a:pPr>
            <a:r>
              <a:rPr lang="en-US" altLang="zh-CN"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 </a:t>
            </a:r>
            <a:r>
              <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赛道 </a:t>
            </a:r>
            <a:r>
              <a:rPr lang="en-US" altLang="zh-CN"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TRACK 2 ]</a:t>
            </a:r>
          </a:p>
          <a:p>
            <a:pPr algn="ctr">
              <a:lnSpc>
                <a:spcPct val="130000"/>
              </a:lnSpc>
            </a:pPr>
            <a:r>
              <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冬青黑体简体中文 W3" panose="020B0300000000000000" charset="-122"/>
              </a:rPr>
              <a:t>智能可穿戴礼品设计作品</a:t>
            </a:r>
            <a:r>
              <a:rPr lang="zh-CN" altLang="en-GB"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要求与模版 </a:t>
            </a:r>
            <a:endParaRPr lang="zh-CN" altLang="en-US" sz="28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4424680" y="5887720"/>
            <a:ext cx="6434455" cy="311150"/>
          </a:xfrm>
          <a:prstGeom prst="rect">
            <a:avLst/>
          </a:prstGeom>
          <a:noFill/>
        </p:spPr>
        <p:txBody>
          <a:bodyPr wrap="square" rtlCol="0">
            <a:spAutoFit/>
          </a:bodyPr>
          <a:lstStyle/>
          <a:p>
            <a:pPr algn="dist">
              <a:lnSpc>
                <a:spcPct val="130000"/>
              </a:lnSpc>
            </a:pPr>
            <a:r>
              <a:rPr lang="en-US" altLang="zh-CN" sz="1100" b="1" dirty="0">
                <a:latin typeface="微软雅黑" panose="020B0503020204020204" pitchFamily="34" charset="-122"/>
                <a:ea typeface="微软雅黑" panose="020B0503020204020204" pitchFamily="34" charset="-122"/>
                <a:cs typeface="微软雅黑" panose="020B0503020204020204" pitchFamily="34" charset="-122"/>
                <a:sym typeface="+mn-ea"/>
              </a:rPr>
              <a:t>SMART WEARABLE GIFT DESIGN WORDESIGN REQUIREMENTS &amp; TEMPLATEKS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3131820" cy="33718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rPr>
              <a:t>/Design rendering</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p>
        </p:txBody>
      </p:sp>
      <p:sp>
        <p:nvSpPr>
          <p:cNvPr id="49" name="文本框 48"/>
          <p:cNvSpPr txBox="1"/>
          <p:nvPr/>
        </p:nvSpPr>
        <p:spPr>
          <a:xfrm>
            <a:off x="1292225" y="1773555"/>
            <a:ext cx="3442970" cy="620522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材料</a:t>
            </a:r>
            <a:r>
              <a:rPr lang="en-US" altLang="zh-CN" sz="1595" dirty="0">
                <a:latin typeface="微软雅黑" panose="020B0503020204020204" pitchFamily="34" charset="-122"/>
                <a:ea typeface="微软雅黑" panose="020B0503020204020204" pitchFamily="34" charset="-122"/>
                <a:cs typeface="MiSans Normal" panose="00000500000000000000" charset="-122"/>
              </a:rPr>
              <a:t>/Materials</a:t>
            </a:r>
            <a:r>
              <a:rPr lang="zh-CN" altLang="en-US" sz="1595" dirty="0">
                <a:latin typeface="微软雅黑" panose="020B0503020204020204" pitchFamily="34" charset="-122"/>
                <a:ea typeface="微软雅黑" panose="020B0503020204020204" pitchFamily="34" charset="-122"/>
                <a:cs typeface="MiSans Normal" panose="00000500000000000000" charset="-122"/>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50" name="组合 49"/>
          <p:cNvGrpSpPr/>
          <p:nvPr/>
        </p:nvGrpSpPr>
        <p:grpSpPr>
          <a:xfrm>
            <a:off x="1443003" y="4676401"/>
            <a:ext cx="615911" cy="721656"/>
            <a:chOff x="1065" y="6370"/>
            <a:chExt cx="1095" cy="1283"/>
          </a:xfrm>
        </p:grpSpPr>
        <p:sp>
          <p:nvSpPr>
            <p:cNvPr id="51" name="矩形 50"/>
            <p:cNvSpPr/>
            <p:nvPr/>
          </p:nvSpPr>
          <p:spPr>
            <a:xfrm>
              <a:off x="1187" y="6401"/>
              <a:ext cx="850" cy="8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53" name="矩形 5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54" name="组合 53"/>
          <p:cNvGrpSpPr/>
          <p:nvPr/>
        </p:nvGrpSpPr>
        <p:grpSpPr>
          <a:xfrm>
            <a:off x="2252967" y="4676401"/>
            <a:ext cx="615911" cy="721656"/>
            <a:chOff x="1065" y="6370"/>
            <a:chExt cx="1095" cy="1283"/>
          </a:xfrm>
        </p:grpSpPr>
        <p:sp>
          <p:nvSpPr>
            <p:cNvPr id="55" name="矩形 54"/>
            <p:cNvSpPr/>
            <p:nvPr/>
          </p:nvSpPr>
          <p:spPr>
            <a:xfrm>
              <a:off x="1187" y="6401"/>
              <a:ext cx="850" cy="850"/>
            </a:xfrm>
            <a:prstGeom prst="rect">
              <a:avLst/>
            </a:prstGeom>
            <a:solidFill>
              <a:srgbClr val="DDE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57" name="矩形 5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815" y="377825"/>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智能可穿戴产品设计</a:t>
            </a:r>
            <a:endParaRPr lang="en-US" altLang="zh-CN" sz="1800" b="1" dirty="0">
              <a:latin typeface="微软雅黑" panose="020B0503020204020204" pitchFamily="34" charset="-122"/>
              <a:ea typeface="微软雅黑" panose="020B0503020204020204" pitchFamily="34" charset="-122"/>
            </a:endParaRPr>
          </a:p>
          <a:p>
            <a:r>
              <a:rPr lang="en-US" altLang="zh-CN" sz="1800" b="1" dirty="0">
                <a:latin typeface="微软雅黑" panose="020B0503020204020204" pitchFamily="34" charset="-122"/>
                <a:ea typeface="微软雅黑" panose="020B0503020204020204" pitchFamily="34" charset="-122"/>
                <a:sym typeface="+mn-ea"/>
              </a:rPr>
              <a:t>SMART </a:t>
            </a:r>
            <a:r>
              <a:rPr lang="zh-CN" altLang="en-US" sz="1800" b="1" dirty="0">
                <a:latin typeface="微软雅黑" panose="020B0503020204020204" pitchFamily="34" charset="-122"/>
                <a:ea typeface="微软雅黑" panose="020B0503020204020204" pitchFamily="34" charset="-122"/>
                <a:sym typeface="+mn-ea"/>
              </a:rPr>
              <a:t>W</a:t>
            </a:r>
            <a:r>
              <a:rPr lang="en-US" altLang="zh-CN" sz="1800" b="1" dirty="0">
                <a:latin typeface="微软雅黑" panose="020B0503020204020204" pitchFamily="34" charset="-122"/>
                <a:ea typeface="微软雅黑" panose="020B0503020204020204" pitchFamily="34" charset="-122"/>
                <a:sym typeface="+mn-ea"/>
              </a:rPr>
              <a:t>EARABLE PRODUCTS DESIGN</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0135684" y="1527109"/>
            <a:ext cx="3991610"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发热温控</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Fever control temperature</a:t>
            </a:r>
          </a:p>
        </p:txBody>
      </p:sp>
      <p:pic>
        <p:nvPicPr>
          <p:cNvPr id="6" name="图片 5" descr="/Users/cu2021/Library/Containers/com.kingsoft.wpsoffice.mac/Data/tmp/photoeditapp/20260522085614/temp.pngtemp"/>
          <p:cNvPicPr>
            <a:picLocks noChangeAspect="1"/>
          </p:cNvPicPr>
          <p:nvPr/>
        </p:nvPicPr>
        <p:blipFill>
          <a:blip r:embed="rId2"/>
          <a:stretch>
            <a:fillRect/>
          </a:stretch>
        </p:blipFill>
        <p:spPr>
          <a:xfrm>
            <a:off x="4229100" y="3623310"/>
            <a:ext cx="5878830" cy="3307080"/>
          </a:xfrm>
          <a:prstGeom prst="rect">
            <a:avLst/>
          </a:prstGeom>
        </p:spPr>
      </p:pic>
      <p:sp>
        <p:nvSpPr>
          <p:cNvPr id="7" name="文本框 6"/>
          <p:cNvSpPr txBox="1"/>
          <p:nvPr/>
        </p:nvSpPr>
        <p:spPr>
          <a:xfrm>
            <a:off x="666223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8" name="文本框 7"/>
          <p:cNvSpPr txBox="1"/>
          <p:nvPr/>
        </p:nvSpPr>
        <p:spPr>
          <a:xfrm>
            <a:off x="1152379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pic>
        <p:nvPicPr>
          <p:cNvPr id="12" name="图片 11" descr="jimeng-2026-05-22-7632-专业工业设计手绘草图，展示智能体态矫正可穿戴设备产品，不标注品牌和文字，清晰标注..."/>
          <p:cNvPicPr>
            <a:picLocks noChangeAspect="1"/>
          </p:cNvPicPr>
          <p:nvPr/>
        </p:nvPicPr>
        <p:blipFill>
          <a:blip r:embed="rId3"/>
          <a:srcRect l="6140" r="42915"/>
          <a:stretch>
            <a:fillRect/>
          </a:stretch>
        </p:blipFill>
        <p:spPr>
          <a:xfrm>
            <a:off x="10595610" y="3335020"/>
            <a:ext cx="3072130" cy="40208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45999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/USE CASES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35" name="文本框 34"/>
          <p:cNvSpPr txBox="1"/>
          <p:nvPr/>
        </p:nvSpPr>
        <p:spPr>
          <a:xfrm>
            <a:off x="932815" y="358775"/>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sym typeface="+mn-ea"/>
              </a:rPr>
              <a:t>设计汇总</a:t>
            </a:r>
          </a:p>
          <a:p>
            <a:r>
              <a:rPr lang="en-US" altLang="zh-CN" sz="1800" b="1" dirty="0">
                <a:latin typeface="微软雅黑" panose="020B0503020204020204" pitchFamily="34" charset="-122"/>
                <a:ea typeface="微软雅黑" panose="020B0503020204020204" pitchFamily="34" charset="-122"/>
                <a:sym typeface="+mn-ea"/>
              </a:rPr>
              <a:t>DESIGN SUMMARY PAGE</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0135684" y="1527109"/>
            <a:ext cx="3991610"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发热温控</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Fever control temperature</a:t>
            </a:r>
          </a:p>
        </p:txBody>
      </p:sp>
      <p:pic>
        <p:nvPicPr>
          <p:cNvPr id="3" name="图片 2" descr="jimeng-2026-05-22-7892-手绘风格产品使用场景示意图，保留原有的文字信息、温度湿度数据和整体布局结构，干净..."/>
          <p:cNvPicPr>
            <a:picLocks noChangeAspect="1"/>
          </p:cNvPicPr>
          <p:nvPr/>
        </p:nvPicPr>
        <p:blipFill>
          <a:blip r:embed="rId2"/>
          <a:stretch>
            <a:fillRect/>
          </a:stretch>
        </p:blipFill>
        <p:spPr>
          <a:xfrm>
            <a:off x="5006340" y="2797175"/>
            <a:ext cx="8860790" cy="5907405"/>
          </a:xfrm>
          <a:prstGeom prst="rect">
            <a:avLst/>
          </a:prstGeom>
        </p:spPr>
      </p:pic>
      <p:pic>
        <p:nvPicPr>
          <p:cNvPr id="12" name="图片 11" descr="jimeng-2026-05-22-7632-专业工业设计手绘草图，展示智能体态矫正可穿戴设备产品，不标注品牌和文字，清晰标注..."/>
          <p:cNvPicPr>
            <a:picLocks noChangeAspect="1"/>
          </p:cNvPicPr>
          <p:nvPr/>
        </p:nvPicPr>
        <p:blipFill>
          <a:blip r:embed="rId3"/>
          <a:srcRect l="56769" r="2437"/>
          <a:stretch>
            <a:fillRect/>
          </a:stretch>
        </p:blipFill>
        <p:spPr>
          <a:xfrm>
            <a:off x="1766570" y="5850255"/>
            <a:ext cx="1746250" cy="2854325"/>
          </a:xfrm>
          <a:prstGeom prst="rect">
            <a:avLst/>
          </a:prstGeom>
        </p:spPr>
      </p:pic>
      <p:pic>
        <p:nvPicPr>
          <p:cNvPr id="9" name="图片 8"/>
          <p:cNvPicPr>
            <a:picLocks noChangeAspect="1"/>
          </p:cNvPicPr>
          <p:nvPr/>
        </p:nvPicPr>
        <p:blipFill>
          <a:blip r:embed="rId4"/>
          <a:stretch>
            <a:fillRect/>
          </a:stretch>
        </p:blipFill>
        <p:spPr>
          <a:xfrm>
            <a:off x="1452880" y="3402965"/>
            <a:ext cx="2229485" cy="1486535"/>
          </a:xfrm>
          <a:prstGeom prst="rect">
            <a:avLst/>
          </a:prstGeom>
        </p:spPr>
      </p:pic>
      <p:sp>
        <p:nvSpPr>
          <p:cNvPr id="10" name="文本框 9"/>
          <p:cNvSpPr txBox="1"/>
          <p:nvPr/>
        </p:nvSpPr>
        <p:spPr>
          <a:xfrm>
            <a:off x="1017084" y="1773489"/>
            <a:ext cx="199644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产品</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/PRODUCTS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13" name="文本框 12"/>
          <p:cNvSpPr txBox="1"/>
          <p:nvPr/>
        </p:nvSpPr>
        <p:spPr>
          <a:xfrm>
            <a:off x="2078169" y="488943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14" name="文本框 13"/>
          <p:cNvSpPr txBox="1"/>
          <p:nvPr/>
        </p:nvSpPr>
        <p:spPr>
          <a:xfrm>
            <a:off x="2078169" y="875785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3131820" cy="33718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rPr>
              <a:t>/Design rendering</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p>
        </p:txBody>
      </p:sp>
      <p:sp>
        <p:nvSpPr>
          <p:cNvPr id="49" name="文本框 48"/>
          <p:cNvSpPr txBox="1"/>
          <p:nvPr/>
        </p:nvSpPr>
        <p:spPr>
          <a:xfrm>
            <a:off x="1292225" y="1773555"/>
            <a:ext cx="3442970" cy="620522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材料</a:t>
            </a:r>
            <a:r>
              <a:rPr lang="en-US" altLang="zh-CN" sz="1595" dirty="0">
                <a:latin typeface="微软雅黑" panose="020B0503020204020204" pitchFamily="34" charset="-122"/>
                <a:ea typeface="微软雅黑" panose="020B0503020204020204" pitchFamily="34" charset="-122"/>
                <a:cs typeface="MiSans Normal" panose="00000500000000000000" charset="-122"/>
              </a:rPr>
              <a:t>/Materials</a:t>
            </a:r>
            <a:r>
              <a:rPr lang="zh-CN" altLang="en-US" sz="1595" dirty="0">
                <a:latin typeface="微软雅黑" panose="020B0503020204020204" pitchFamily="34" charset="-122"/>
                <a:ea typeface="微软雅黑" panose="020B0503020204020204" pitchFamily="34" charset="-122"/>
                <a:cs typeface="MiSans Normal" panose="00000500000000000000" charset="-122"/>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50" name="组合 49"/>
          <p:cNvGrpSpPr/>
          <p:nvPr/>
        </p:nvGrpSpPr>
        <p:grpSpPr>
          <a:xfrm>
            <a:off x="1443003" y="4676401"/>
            <a:ext cx="615911" cy="721656"/>
            <a:chOff x="1065" y="6370"/>
            <a:chExt cx="1095" cy="1283"/>
          </a:xfrm>
        </p:grpSpPr>
        <p:sp>
          <p:nvSpPr>
            <p:cNvPr id="51" name="矩形 50"/>
            <p:cNvSpPr/>
            <p:nvPr/>
          </p:nvSpPr>
          <p:spPr>
            <a:xfrm>
              <a:off x="1187" y="6401"/>
              <a:ext cx="850" cy="850"/>
            </a:xfrm>
            <a:prstGeom prst="rect">
              <a:avLst/>
            </a:prstGeom>
            <a:solidFill>
              <a:srgbClr val="898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53" name="矩形 5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54" name="组合 53"/>
          <p:cNvGrpSpPr/>
          <p:nvPr/>
        </p:nvGrpSpPr>
        <p:grpSpPr>
          <a:xfrm>
            <a:off x="2252967" y="4676401"/>
            <a:ext cx="615911" cy="721656"/>
            <a:chOff x="1065" y="6370"/>
            <a:chExt cx="1095" cy="1283"/>
          </a:xfrm>
        </p:grpSpPr>
        <p:sp>
          <p:nvSpPr>
            <p:cNvPr id="55" name="矩形 54"/>
            <p:cNvSpPr/>
            <p:nvPr/>
          </p:nvSpPr>
          <p:spPr>
            <a:xfrm>
              <a:off x="1187" y="6401"/>
              <a:ext cx="850" cy="850"/>
            </a:xfrm>
            <a:prstGeom prst="rect">
              <a:avLst/>
            </a:prstGeom>
            <a:solidFill>
              <a:srgbClr val="DDE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57" name="矩形 5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815" y="384810"/>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智能可穿戴产品设计</a:t>
            </a:r>
            <a:endParaRPr lang="en-US" altLang="zh-CN" sz="1800" b="1" dirty="0">
              <a:latin typeface="微软雅黑" panose="020B0503020204020204" pitchFamily="34" charset="-122"/>
              <a:ea typeface="微软雅黑" panose="020B0503020204020204" pitchFamily="34" charset="-122"/>
            </a:endParaRPr>
          </a:p>
          <a:p>
            <a:r>
              <a:rPr lang="en-US" altLang="zh-CN" sz="1800" b="1" dirty="0">
                <a:latin typeface="微软雅黑" panose="020B0503020204020204" pitchFamily="34" charset="-122"/>
                <a:ea typeface="微软雅黑" panose="020B0503020204020204" pitchFamily="34" charset="-122"/>
                <a:sym typeface="+mn-ea"/>
              </a:rPr>
              <a:t>SMART </a:t>
            </a:r>
            <a:r>
              <a:rPr lang="zh-CN" altLang="en-US" sz="1800" b="1" dirty="0">
                <a:latin typeface="微软雅黑" panose="020B0503020204020204" pitchFamily="34" charset="-122"/>
                <a:ea typeface="微软雅黑" panose="020B0503020204020204" pitchFamily="34" charset="-122"/>
                <a:sym typeface="+mn-ea"/>
              </a:rPr>
              <a:t>W</a:t>
            </a:r>
            <a:r>
              <a:rPr lang="en-US" altLang="zh-CN" sz="1800" b="1" dirty="0">
                <a:latin typeface="微软雅黑" panose="020B0503020204020204" pitchFamily="34" charset="-122"/>
                <a:ea typeface="微软雅黑" panose="020B0503020204020204" pitchFamily="34" charset="-122"/>
                <a:sym typeface="+mn-ea"/>
              </a:rPr>
              <a:t>EARABLE PRODUCTS DESIGN</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图片 4" descr="jimeng-2026-05-19-9521-转变为专业的工业设计设计草图，标注长宽高，功能细节"/>
          <p:cNvPicPr>
            <a:picLocks noChangeAspect="1"/>
          </p:cNvPicPr>
          <p:nvPr/>
        </p:nvPicPr>
        <p:blipFill>
          <a:blip r:embed="rId2"/>
          <a:stretch>
            <a:fillRect/>
          </a:stretch>
        </p:blipFill>
        <p:spPr>
          <a:xfrm>
            <a:off x="4907915" y="4079240"/>
            <a:ext cx="3692525" cy="2461895"/>
          </a:xfrm>
          <a:prstGeom prst="rect">
            <a:avLst/>
          </a:prstGeom>
        </p:spPr>
      </p:pic>
      <p:sp>
        <p:nvSpPr>
          <p:cNvPr id="3" name="文本框 2"/>
          <p:cNvSpPr txBox="1"/>
          <p:nvPr/>
        </p:nvSpPr>
        <p:spPr>
          <a:xfrm>
            <a:off x="555098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9" name="文本框 8"/>
          <p:cNvSpPr txBox="1"/>
          <p:nvPr/>
        </p:nvSpPr>
        <p:spPr>
          <a:xfrm>
            <a:off x="10479219"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
        <p:nvSpPr>
          <p:cNvPr id="10" name="文本框 9"/>
          <p:cNvSpPr txBox="1"/>
          <p:nvPr/>
        </p:nvSpPr>
        <p:spPr>
          <a:xfrm>
            <a:off x="11361869" y="1527109"/>
            <a:ext cx="276542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运动装备</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Sports equipment</a:t>
            </a:r>
          </a:p>
        </p:txBody>
      </p:sp>
      <p:pic>
        <p:nvPicPr>
          <p:cNvPr id="11" name="图片 10" descr="jimeng-2026-05-19-3215-转变为设计草图，标注尺寸细节"/>
          <p:cNvPicPr>
            <a:picLocks noChangeAspect="1"/>
          </p:cNvPicPr>
          <p:nvPr/>
        </p:nvPicPr>
        <p:blipFill>
          <a:blip r:embed="rId3"/>
          <a:srcRect l="55753" t="21913" r="18707" b="25622"/>
          <a:stretch>
            <a:fillRect/>
          </a:stretch>
        </p:blipFill>
        <p:spPr>
          <a:xfrm>
            <a:off x="9966325" y="3896360"/>
            <a:ext cx="2194560" cy="30067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45999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/USE CASES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图片 4" descr="jimeng-2026-05-19-9521-转变为专业的工业设计设计草图，标注长宽高，功能细节"/>
          <p:cNvPicPr>
            <a:picLocks noChangeAspect="1"/>
          </p:cNvPicPr>
          <p:nvPr/>
        </p:nvPicPr>
        <p:blipFill>
          <a:blip r:embed="rId2"/>
          <a:stretch>
            <a:fillRect/>
          </a:stretch>
        </p:blipFill>
        <p:spPr>
          <a:xfrm>
            <a:off x="1246505" y="3077210"/>
            <a:ext cx="2892425" cy="1928495"/>
          </a:xfrm>
          <a:prstGeom prst="rect">
            <a:avLst/>
          </a:prstGeom>
        </p:spPr>
      </p:pic>
      <p:grpSp>
        <p:nvGrpSpPr>
          <p:cNvPr id="8" name="组合 7"/>
          <p:cNvGrpSpPr/>
          <p:nvPr/>
        </p:nvGrpSpPr>
        <p:grpSpPr>
          <a:xfrm>
            <a:off x="4378960" y="3157220"/>
            <a:ext cx="9792335" cy="4378960"/>
            <a:chOff x="8660" y="7836"/>
            <a:chExt cx="12515" cy="5596"/>
          </a:xfrm>
        </p:grpSpPr>
        <p:pic>
          <p:nvPicPr>
            <p:cNvPr id="4" name="图片 3" descr="jimeng-2026-05-19-4717-转变为设计草图"/>
            <p:cNvPicPr>
              <a:picLocks noChangeAspect="1"/>
            </p:cNvPicPr>
            <p:nvPr/>
          </p:nvPicPr>
          <p:blipFill>
            <a:blip r:embed="rId3"/>
            <a:srcRect r="50220"/>
            <a:stretch>
              <a:fillRect/>
            </a:stretch>
          </p:blipFill>
          <p:spPr>
            <a:xfrm>
              <a:off x="8660" y="7836"/>
              <a:ext cx="4179" cy="5597"/>
            </a:xfrm>
            <a:prstGeom prst="rect">
              <a:avLst/>
            </a:prstGeom>
          </p:spPr>
        </p:pic>
        <p:pic>
          <p:nvPicPr>
            <p:cNvPr id="6" name="图片 5" descr="jimeng-2026-05-19-4667-转变为设计草图"/>
            <p:cNvPicPr>
              <a:picLocks noChangeAspect="1"/>
            </p:cNvPicPr>
            <p:nvPr/>
          </p:nvPicPr>
          <p:blipFill>
            <a:blip r:embed="rId4"/>
            <a:stretch>
              <a:fillRect/>
            </a:stretch>
          </p:blipFill>
          <p:spPr>
            <a:xfrm>
              <a:off x="12839" y="7836"/>
              <a:ext cx="8337" cy="5558"/>
            </a:xfrm>
            <a:prstGeom prst="rect">
              <a:avLst/>
            </a:prstGeom>
          </p:spPr>
        </p:pic>
      </p:grpSp>
      <p:pic>
        <p:nvPicPr>
          <p:cNvPr id="7" name="图片 6" descr="jimeng-2026-05-19-4717-转变为设计草图"/>
          <p:cNvPicPr>
            <a:picLocks noChangeAspect="1"/>
          </p:cNvPicPr>
          <p:nvPr/>
        </p:nvPicPr>
        <p:blipFill>
          <a:blip r:embed="rId3"/>
          <a:srcRect l="49803"/>
          <a:stretch>
            <a:fillRect/>
          </a:stretch>
        </p:blipFill>
        <p:spPr>
          <a:xfrm>
            <a:off x="1718945" y="6162675"/>
            <a:ext cx="1840865" cy="2446020"/>
          </a:xfrm>
          <a:prstGeom prst="rect">
            <a:avLst/>
          </a:prstGeom>
        </p:spPr>
      </p:pic>
      <p:sp>
        <p:nvSpPr>
          <p:cNvPr id="11" name="文本框 10"/>
          <p:cNvSpPr txBox="1"/>
          <p:nvPr/>
        </p:nvSpPr>
        <p:spPr>
          <a:xfrm>
            <a:off x="11361869" y="1527109"/>
            <a:ext cx="276542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运动装备</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Sports equipment</a:t>
            </a:r>
          </a:p>
        </p:txBody>
      </p:sp>
      <p:sp>
        <p:nvSpPr>
          <p:cNvPr id="12" name="文本框 11"/>
          <p:cNvSpPr txBox="1"/>
          <p:nvPr/>
        </p:nvSpPr>
        <p:spPr>
          <a:xfrm>
            <a:off x="1017084" y="1773489"/>
            <a:ext cx="199644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产品</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/PRODUCTS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13" name="文本框 12"/>
          <p:cNvSpPr txBox="1"/>
          <p:nvPr/>
        </p:nvSpPr>
        <p:spPr>
          <a:xfrm>
            <a:off x="2078169" y="488943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14" name="文本框 13"/>
          <p:cNvSpPr txBox="1"/>
          <p:nvPr/>
        </p:nvSpPr>
        <p:spPr>
          <a:xfrm>
            <a:off x="2078169" y="875785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
        <p:nvSpPr>
          <p:cNvPr id="15" name="文本框 14"/>
          <p:cNvSpPr txBox="1"/>
          <p:nvPr/>
        </p:nvSpPr>
        <p:spPr>
          <a:xfrm>
            <a:off x="932815" y="372110"/>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sym typeface="+mn-ea"/>
              </a:rPr>
              <a:t>设计汇总</a:t>
            </a:r>
          </a:p>
          <a:p>
            <a:r>
              <a:rPr lang="en-US" altLang="zh-CN" sz="1800" b="1" dirty="0">
                <a:latin typeface="微软雅黑" panose="020B0503020204020204" pitchFamily="34" charset="-122"/>
                <a:ea typeface="微软雅黑" panose="020B0503020204020204" pitchFamily="34" charset="-122"/>
                <a:sym typeface="+mn-ea"/>
              </a:rPr>
              <a:t>DESIGN SUMMARY PAGE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3131820" cy="33718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rPr>
              <a:t>/Design rendering</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p>
        </p:txBody>
      </p:sp>
      <p:sp>
        <p:nvSpPr>
          <p:cNvPr id="49" name="文本框 48"/>
          <p:cNvSpPr txBox="1"/>
          <p:nvPr/>
        </p:nvSpPr>
        <p:spPr>
          <a:xfrm>
            <a:off x="1292225" y="1773555"/>
            <a:ext cx="3442970" cy="6205220"/>
          </a:xfrm>
          <a:prstGeom prst="rect">
            <a:avLst/>
          </a:prstGeom>
          <a:noFill/>
        </p:spPr>
        <p:txBody>
          <a:bodyPr wrap="square" rtlCol="0">
            <a:noAutofit/>
          </a:bodyPr>
          <a:lstStyle/>
          <a:p>
            <a:r>
              <a:rPr lang="zh-CN" altLang="en-US" sz="1595" dirty="0">
                <a:latin typeface="微软雅黑" panose="020B0503020204020204" pitchFamily="34" charset="-122"/>
                <a:ea typeface="微软雅黑" panose="020B0503020204020204" pitchFamily="34" charset="-122"/>
                <a:cs typeface="MiSans Normal" panose="00000500000000000000" charset="-122"/>
              </a:rPr>
              <a:t>作品说明</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Work </a:t>
            </a:r>
            <a:r>
              <a:rPr lang="en-US" altLang="zh-CN" sz="1595" dirty="0">
                <a:latin typeface="微软雅黑" panose="020B0503020204020204" pitchFamily="34" charset="-122"/>
                <a:ea typeface="微软雅黑" panose="020B0503020204020204" pitchFamily="34" charset="-122"/>
                <a:cs typeface="MiSans Normal" panose="00000500000000000000" charset="-122"/>
                <a:sym typeface="+mn-ea"/>
              </a:rPr>
              <a:t>D</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escription：</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色彩</a:t>
            </a:r>
            <a:r>
              <a:rPr lang="en-US" altLang="zh-CN" sz="1595" dirty="0">
                <a:latin typeface="微软雅黑" panose="020B0503020204020204" pitchFamily="34" charset="-122"/>
                <a:ea typeface="微软雅黑" panose="020B0503020204020204" pitchFamily="34" charset="-122"/>
                <a:cs typeface="MiSans Normal" panose="00000500000000000000" charset="-122"/>
              </a:rPr>
              <a:t>/</a:t>
            </a:r>
            <a:r>
              <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rPr>
              <a:t>Color：</a:t>
            </a: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sym typeface="+mn-ea"/>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r>
              <a:rPr lang="zh-CN" altLang="en-US" sz="1595" dirty="0">
                <a:latin typeface="微软雅黑" panose="020B0503020204020204" pitchFamily="34" charset="-122"/>
                <a:ea typeface="微软雅黑" panose="020B0503020204020204" pitchFamily="34" charset="-122"/>
                <a:cs typeface="MiSans Normal" panose="00000500000000000000" charset="-122"/>
              </a:rPr>
              <a:t>材料</a:t>
            </a:r>
            <a:r>
              <a:rPr lang="en-US" altLang="zh-CN" sz="1595" dirty="0">
                <a:latin typeface="微软雅黑" panose="020B0503020204020204" pitchFamily="34" charset="-122"/>
                <a:ea typeface="微软雅黑" panose="020B0503020204020204" pitchFamily="34" charset="-122"/>
                <a:cs typeface="MiSans Normal" panose="00000500000000000000" charset="-122"/>
              </a:rPr>
              <a:t>/Materials</a:t>
            </a:r>
            <a:r>
              <a:rPr lang="zh-CN" altLang="en-US" sz="1595" dirty="0">
                <a:latin typeface="微软雅黑" panose="020B0503020204020204" pitchFamily="34" charset="-122"/>
                <a:ea typeface="微软雅黑" panose="020B0503020204020204" pitchFamily="34" charset="-122"/>
                <a:cs typeface="MiSans Normal" panose="00000500000000000000" charset="-122"/>
              </a:rPr>
              <a:t>：</a:t>
            </a:r>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a:p>
            <a:endParaRPr lang="zh-CN" altLang="en-US" sz="1595" dirty="0">
              <a:latin typeface="微软雅黑" panose="020B0503020204020204" pitchFamily="34" charset="-122"/>
              <a:ea typeface="微软雅黑" panose="020B0503020204020204" pitchFamily="34" charset="-122"/>
              <a:cs typeface="MiSans Normal" panose="00000500000000000000" charset="-122"/>
            </a:endParaRPr>
          </a:p>
          <a:p>
            <a:endParaRPr lang="en-US" altLang="zh-CN" sz="1595" dirty="0">
              <a:latin typeface="微软雅黑" panose="020B0503020204020204" pitchFamily="34" charset="-122"/>
              <a:ea typeface="微软雅黑" panose="020B0503020204020204" pitchFamily="34" charset="-122"/>
              <a:cs typeface="MiSans Normal" panose="00000500000000000000" charset="-122"/>
            </a:endParaRPr>
          </a:p>
        </p:txBody>
      </p:sp>
      <p:grpSp>
        <p:nvGrpSpPr>
          <p:cNvPr id="50" name="组合 49"/>
          <p:cNvGrpSpPr/>
          <p:nvPr/>
        </p:nvGrpSpPr>
        <p:grpSpPr>
          <a:xfrm>
            <a:off x="1443003" y="4676401"/>
            <a:ext cx="615911" cy="721656"/>
            <a:chOff x="1065" y="6370"/>
            <a:chExt cx="1095" cy="1283"/>
          </a:xfrm>
        </p:grpSpPr>
        <p:sp>
          <p:nvSpPr>
            <p:cNvPr id="51" name="矩形 50"/>
            <p:cNvSpPr/>
            <p:nvPr/>
          </p:nvSpPr>
          <p:spPr>
            <a:xfrm>
              <a:off x="1187" y="6401"/>
              <a:ext cx="850" cy="850"/>
            </a:xfrm>
            <a:prstGeom prst="rect">
              <a:avLst/>
            </a:prstGeom>
            <a:solidFill>
              <a:srgbClr val="898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53" name="矩形 5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54" name="组合 53"/>
          <p:cNvGrpSpPr/>
          <p:nvPr/>
        </p:nvGrpSpPr>
        <p:grpSpPr>
          <a:xfrm>
            <a:off x="2252967" y="4676401"/>
            <a:ext cx="615911" cy="721656"/>
            <a:chOff x="1065" y="6370"/>
            <a:chExt cx="1095" cy="1283"/>
          </a:xfrm>
        </p:grpSpPr>
        <p:sp>
          <p:nvSpPr>
            <p:cNvPr id="55" name="矩形 54"/>
            <p:cNvSpPr/>
            <p:nvPr/>
          </p:nvSpPr>
          <p:spPr>
            <a:xfrm>
              <a:off x="1187" y="6401"/>
              <a:ext cx="850" cy="850"/>
            </a:xfrm>
            <a:prstGeom prst="rect">
              <a:avLst/>
            </a:prstGeom>
            <a:solidFill>
              <a:srgbClr val="DDE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57" name="矩形 56"/>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66" name="文本框 65"/>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35" name="文本框 34"/>
          <p:cNvSpPr txBox="1"/>
          <p:nvPr/>
        </p:nvSpPr>
        <p:spPr>
          <a:xfrm>
            <a:off x="932815" y="378460"/>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智能可穿戴产品设计</a:t>
            </a:r>
            <a:endParaRPr lang="en-US" altLang="zh-CN" sz="1800" b="1" dirty="0">
              <a:latin typeface="微软雅黑" panose="020B0503020204020204" pitchFamily="34" charset="-122"/>
              <a:ea typeface="微软雅黑" panose="020B0503020204020204" pitchFamily="34" charset="-122"/>
            </a:endParaRPr>
          </a:p>
          <a:p>
            <a:r>
              <a:rPr lang="en-US" altLang="zh-CN" sz="1800" b="1" dirty="0">
                <a:latin typeface="微软雅黑" panose="020B0503020204020204" pitchFamily="34" charset="-122"/>
                <a:ea typeface="微软雅黑" panose="020B0503020204020204" pitchFamily="34" charset="-122"/>
                <a:sym typeface="+mn-ea"/>
              </a:rPr>
              <a:t>SMART </a:t>
            </a:r>
            <a:r>
              <a:rPr lang="zh-CN" altLang="en-US" sz="1800" b="1" dirty="0">
                <a:latin typeface="微软雅黑" panose="020B0503020204020204" pitchFamily="34" charset="-122"/>
                <a:ea typeface="微软雅黑" panose="020B0503020204020204" pitchFamily="34" charset="-122"/>
                <a:sym typeface="+mn-ea"/>
              </a:rPr>
              <a:t>W</a:t>
            </a:r>
            <a:r>
              <a:rPr lang="en-US" altLang="zh-CN" sz="1800" b="1" dirty="0">
                <a:latin typeface="微软雅黑" panose="020B0503020204020204" pitchFamily="34" charset="-122"/>
                <a:ea typeface="微软雅黑" panose="020B0503020204020204" pitchFamily="34" charset="-122"/>
                <a:sym typeface="+mn-ea"/>
              </a:rPr>
              <a:t>EARABLE PRODUCTS DESIGN</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550984"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9" name="文本框 8"/>
          <p:cNvSpPr txBox="1"/>
          <p:nvPr/>
        </p:nvSpPr>
        <p:spPr>
          <a:xfrm>
            <a:off x="10479219" y="8442894"/>
            <a:ext cx="1122680" cy="583565"/>
          </a:xfrm>
          <a:prstGeom prst="rect">
            <a:avLst/>
          </a:prstGeom>
          <a:noFill/>
        </p:spPr>
        <p:txBody>
          <a:bodyPr wrap="none" rtlCol="0">
            <a:spAutoFit/>
          </a:bodyPr>
          <a:lstStyle/>
          <a:p>
            <a:pPr algn="l"/>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l"/>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
        <p:nvSpPr>
          <p:cNvPr id="10" name="文本框 9"/>
          <p:cNvSpPr txBox="1"/>
          <p:nvPr/>
        </p:nvSpPr>
        <p:spPr>
          <a:xfrm>
            <a:off x="11363139" y="1527109"/>
            <a:ext cx="276415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健康监护</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Health monitoring</a:t>
            </a:r>
          </a:p>
        </p:txBody>
      </p:sp>
      <p:pic>
        <p:nvPicPr>
          <p:cNvPr id="7" name="图片 6" descr="jimeng-2026-05-22-1286-专业工业设计手绘草图，展示腕关节固定康复支具产品，保留两个不同佩戴角度的展示，清..."/>
          <p:cNvPicPr>
            <a:picLocks noChangeAspect="1"/>
          </p:cNvPicPr>
          <p:nvPr/>
        </p:nvPicPr>
        <p:blipFill>
          <a:blip r:embed="rId2"/>
          <a:stretch>
            <a:fillRect/>
          </a:stretch>
        </p:blipFill>
        <p:spPr>
          <a:xfrm>
            <a:off x="8653145" y="2816860"/>
            <a:ext cx="5051425" cy="5051425"/>
          </a:xfrm>
          <a:prstGeom prst="rect">
            <a:avLst/>
          </a:prstGeom>
        </p:spPr>
      </p:pic>
      <p:pic>
        <p:nvPicPr>
          <p:cNvPr id="4" name="图片 3"/>
          <p:cNvPicPr>
            <a:picLocks noChangeAspect="1"/>
          </p:cNvPicPr>
          <p:nvPr/>
        </p:nvPicPr>
        <p:blipFill>
          <a:blip r:embed="rId3"/>
          <a:stretch>
            <a:fillRect/>
          </a:stretch>
        </p:blipFill>
        <p:spPr>
          <a:xfrm>
            <a:off x="3681095" y="4056380"/>
            <a:ext cx="5161280" cy="34410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98914" y="1773489"/>
            <a:ext cx="245999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/USE CASES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45" name="文本框 44"/>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38" name="直接连接符 5"/>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7"/>
          <p:cNvCxnSpPr/>
          <p:nvPr/>
        </p:nvCxnSpPr>
        <p:spPr>
          <a:xfrm>
            <a:off x="6674061" y="127134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1363139" y="1527109"/>
            <a:ext cx="2764155" cy="829945"/>
          </a:xfrm>
          <a:prstGeom prst="rect">
            <a:avLst/>
          </a:prstGeom>
          <a:noFill/>
        </p:spPr>
        <p:txBody>
          <a:bodyPr wrap="none" rtlCol="0">
            <a:spAutoFit/>
          </a:bodyPr>
          <a:lstStyle/>
          <a:p>
            <a:pPr algn="r"/>
            <a:r>
              <a:rPr lang="zh-CN" altLang="en-US"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健康监护</a:t>
            </a:r>
          </a:p>
          <a:p>
            <a:pPr algn="r"/>
            <a:r>
              <a:rPr lang="en-US" altLang="zh-CN" sz="2400" i="1" dirty="0">
                <a:solidFill>
                  <a:schemeClr val="bg2">
                    <a:lumMod val="75000"/>
                  </a:schemeClr>
                </a:solidFill>
                <a:latin typeface="微软雅黑" panose="020B0503020204020204" pitchFamily="34" charset="-122"/>
                <a:ea typeface="微软雅黑" panose="020B0503020204020204" pitchFamily="34" charset="-122"/>
                <a:cs typeface="MiSans Normal" panose="00000500000000000000" charset="-122"/>
              </a:rPr>
              <a:t>Health monitoring</a:t>
            </a:r>
          </a:p>
        </p:txBody>
      </p:sp>
      <p:pic>
        <p:nvPicPr>
          <p:cNvPr id="9" name="图片 8" descr="7494530c06e466fba154e79a4ca70ae6"/>
          <p:cNvPicPr>
            <a:picLocks noChangeAspect="1"/>
          </p:cNvPicPr>
          <p:nvPr/>
        </p:nvPicPr>
        <p:blipFill>
          <a:blip r:embed="rId2"/>
          <a:stretch>
            <a:fillRect/>
          </a:stretch>
        </p:blipFill>
        <p:spPr>
          <a:xfrm>
            <a:off x="4378960" y="3008630"/>
            <a:ext cx="9748520" cy="5483225"/>
          </a:xfrm>
          <a:prstGeom prst="rect">
            <a:avLst/>
          </a:prstGeom>
        </p:spPr>
      </p:pic>
      <p:pic>
        <p:nvPicPr>
          <p:cNvPr id="12" name="图片 11" descr="jimeng-2026-05-22-1286-专业工业设计手绘草图，展示腕关节固定康复支具产品，保留两个不同佩戴角度的展示，清..."/>
          <p:cNvPicPr>
            <a:picLocks noChangeAspect="1"/>
          </p:cNvPicPr>
          <p:nvPr/>
        </p:nvPicPr>
        <p:blipFill>
          <a:blip r:embed="rId3"/>
          <a:stretch>
            <a:fillRect/>
          </a:stretch>
        </p:blipFill>
        <p:spPr>
          <a:xfrm>
            <a:off x="1214755" y="5863590"/>
            <a:ext cx="2628265" cy="2628265"/>
          </a:xfrm>
          <a:prstGeom prst="rect">
            <a:avLst/>
          </a:prstGeom>
        </p:spPr>
      </p:pic>
      <p:pic>
        <p:nvPicPr>
          <p:cNvPr id="13" name="图片 12"/>
          <p:cNvPicPr>
            <a:picLocks noChangeAspect="1"/>
          </p:cNvPicPr>
          <p:nvPr/>
        </p:nvPicPr>
        <p:blipFill>
          <a:blip r:embed="rId4"/>
          <a:stretch>
            <a:fillRect/>
          </a:stretch>
        </p:blipFill>
        <p:spPr>
          <a:xfrm>
            <a:off x="1033780" y="2863850"/>
            <a:ext cx="2684780" cy="1790065"/>
          </a:xfrm>
          <a:prstGeom prst="rect">
            <a:avLst/>
          </a:prstGeom>
        </p:spPr>
      </p:pic>
      <p:sp>
        <p:nvSpPr>
          <p:cNvPr id="14" name="文本框 13"/>
          <p:cNvSpPr txBox="1"/>
          <p:nvPr/>
        </p:nvSpPr>
        <p:spPr>
          <a:xfrm>
            <a:off x="932815" y="371475"/>
            <a:ext cx="4812030" cy="645160"/>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sym typeface="+mn-ea"/>
              </a:rPr>
              <a:t>设计汇总</a:t>
            </a:r>
          </a:p>
          <a:p>
            <a:r>
              <a:rPr lang="en-US" altLang="zh-CN" sz="1800" b="1" dirty="0">
                <a:latin typeface="微软雅黑" panose="020B0503020204020204" pitchFamily="34" charset="-122"/>
                <a:ea typeface="微软雅黑" panose="020B0503020204020204" pitchFamily="34" charset="-122"/>
                <a:sym typeface="+mn-ea"/>
              </a:rPr>
              <a:t>DESIGN SUMMARY PAGE</a:t>
            </a:r>
          </a:p>
        </p:txBody>
      </p:sp>
      <p:sp>
        <p:nvSpPr>
          <p:cNvPr id="15" name="文本框 14"/>
          <p:cNvSpPr txBox="1"/>
          <p:nvPr/>
        </p:nvSpPr>
        <p:spPr>
          <a:xfrm>
            <a:off x="1017084" y="1773489"/>
            <a:ext cx="1996440" cy="386080"/>
          </a:xfrm>
          <a:prstGeom prst="rect">
            <a:avLst/>
          </a:prstGeom>
          <a:noFill/>
        </p:spPr>
        <p:txBody>
          <a:bodyPr wrap="none" rtlCol="0">
            <a:spAutoFit/>
          </a:bodyPr>
          <a:lstStyle/>
          <a:p>
            <a:pPr indent="0" algn="l">
              <a:lnSpc>
                <a:spcPct val="120000"/>
              </a:lnSpc>
              <a:spcBef>
                <a:spcPts val="0"/>
              </a:spcBef>
              <a:spcAft>
                <a:spcPts val="0"/>
              </a:spcAf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产品</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/PRODUCTS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16" name="文本框 15"/>
          <p:cNvSpPr txBox="1"/>
          <p:nvPr/>
        </p:nvSpPr>
        <p:spPr>
          <a:xfrm>
            <a:off x="2078169" y="488943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1</a:t>
            </a:r>
          </a:p>
        </p:txBody>
      </p:sp>
      <p:sp>
        <p:nvSpPr>
          <p:cNvPr id="17" name="文本框 16"/>
          <p:cNvSpPr txBox="1"/>
          <p:nvPr/>
        </p:nvSpPr>
        <p:spPr>
          <a:xfrm>
            <a:off x="2078169" y="8757854"/>
            <a:ext cx="1122680" cy="58356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cs typeface="MiSans Normal" panose="00000500000000000000" charset="-122"/>
              </a:rPr>
              <a:t>系列产品</a:t>
            </a: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p>
          <a:p>
            <a:pPr algn="ctr"/>
            <a:r>
              <a:rPr lang="en-US" altLang="zh-CN" sz="1600" dirty="0">
                <a:latin typeface="微软雅黑" panose="020B0503020204020204" pitchFamily="34" charset="-122"/>
                <a:ea typeface="微软雅黑" panose="020B0503020204020204" pitchFamily="34" charset="-122"/>
                <a:cs typeface="MiSans Normal" panose="00000500000000000000" charset="-122"/>
              </a:rPr>
              <a:t>Series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
            </p:custDataLst>
          </p:nvPr>
        </p:nvSpPr>
        <p:spPr>
          <a:xfrm>
            <a:off x="928370" y="404403"/>
            <a:ext cx="4383859" cy="645160"/>
          </a:xfrm>
          <a:prstGeom prst="rect">
            <a:avLst/>
          </a:prstGeom>
          <a:noFill/>
        </p:spPr>
        <p:txBody>
          <a:bodyPr wrap="square" rtlCol="0">
            <a:spAutoFit/>
          </a:bodyPr>
          <a:lstStyle/>
          <a:p>
            <a:pPr algn="l"/>
            <a:r>
              <a:rPr lang="zh-CN" altLang="en-US" sz="1800" b="1" dirty="0">
                <a:latin typeface="微软雅黑" panose="020B0503020204020204" pitchFamily="34" charset="-122"/>
                <a:ea typeface="微软雅黑" panose="020B0503020204020204" pitchFamily="34" charset="-122"/>
                <a:cs typeface="MiSans Normal" panose="00000500000000000000" charset="-122"/>
              </a:rPr>
              <a:t>设计草图</a:t>
            </a:r>
            <a:endParaRPr lang="en-US" altLang="zh-CN" sz="1800" b="1" dirty="0">
              <a:latin typeface="微软雅黑" panose="020B0503020204020204" pitchFamily="34" charset="-122"/>
              <a:ea typeface="微软雅黑" panose="020B0503020204020204" pitchFamily="34" charset="-122"/>
              <a:cs typeface="MiSans Normal" panose="00000500000000000000" charset="-122"/>
            </a:endParaRPr>
          </a:p>
          <a:p>
            <a:pPr algn="l"/>
            <a:r>
              <a:rPr lang="zh-CN" altLang="en-US" sz="1800" b="1" dirty="0">
                <a:latin typeface="微软雅黑" panose="020B0503020204020204" pitchFamily="34" charset="-122"/>
                <a:ea typeface="微软雅黑" panose="020B0503020204020204" pitchFamily="34" charset="-122"/>
                <a:cs typeface="MiSans Normal" panose="00000500000000000000" charset="-122"/>
                <a:sym typeface="+mn-ea"/>
              </a:rPr>
              <a:t>D</a:t>
            </a:r>
            <a:r>
              <a:rPr lang="en-US" altLang="zh-CN" sz="1800" b="1" dirty="0">
                <a:latin typeface="微软雅黑" panose="020B0503020204020204" pitchFamily="34" charset="-122"/>
                <a:ea typeface="微软雅黑" panose="020B0503020204020204" pitchFamily="34" charset="-122"/>
                <a:cs typeface="MiSans Normal" panose="00000500000000000000" charset="-122"/>
                <a:sym typeface="+mn-ea"/>
              </a:rPr>
              <a:t>ESIGN DRAFT</a:t>
            </a:r>
            <a:endParaRPr lang="zh-CN" altLang="en-US" sz="1800" b="1" dirty="0">
              <a:latin typeface="微软雅黑" panose="020B0503020204020204" pitchFamily="34" charset="-122"/>
              <a:ea typeface="微软雅黑" panose="020B0503020204020204" pitchFamily="34" charset="-122"/>
              <a:cs typeface="MiSans Normal" panose="00000500000000000000" charset="-122"/>
            </a:endParaRPr>
          </a:p>
        </p:txBody>
      </p:sp>
      <p:sp>
        <p:nvSpPr>
          <p:cNvPr id="44" name="文本框 43"/>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80845" y="1567157"/>
            <a:ext cx="2908738" cy="584775"/>
          </a:xfrm>
          <a:prstGeom prst="rect">
            <a:avLst/>
          </a:prstGeom>
          <a:noFill/>
        </p:spPr>
        <p:txBody>
          <a:bodyPr wrap="square">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不少于四张</a:t>
            </a:r>
            <a:endParaRPr lang="en-US" altLang="zh-CN" sz="1600" dirty="0">
              <a:solidFill>
                <a:srgbClr val="FF0000"/>
              </a:solidFill>
              <a:latin typeface="微软雅黑" panose="020B0503020204020204" pitchFamily="34" charset="-122"/>
              <a:ea typeface="微软雅黑" panose="020B0503020204020204" pitchFamily="34" charset="-122"/>
            </a:endParaRPr>
          </a:p>
          <a:p>
            <a:pPr algn="ctr"/>
            <a:r>
              <a:rPr lang="en-GB" altLang="zh-CN" sz="1600" dirty="0">
                <a:solidFill>
                  <a:srgbClr val="FF0000"/>
                </a:solidFill>
                <a:latin typeface="微软雅黑" panose="020B0503020204020204" pitchFamily="34" charset="-122"/>
                <a:ea typeface="微软雅黑" panose="020B0503020204020204" pitchFamily="34" charset="-122"/>
              </a:rPr>
              <a:t>(no less than four)</a:t>
            </a:r>
            <a:endParaRPr lang="zh-CN" altLang="en-US" sz="1600" dirty="0">
              <a:solidFill>
                <a:srgbClr val="FF0000"/>
              </a:solidFill>
            </a:endParaRPr>
          </a:p>
        </p:txBody>
      </p:sp>
      <p:grpSp>
        <p:nvGrpSpPr>
          <p:cNvPr id="9" name="组合 8"/>
          <p:cNvGrpSpPr/>
          <p:nvPr/>
        </p:nvGrpSpPr>
        <p:grpSpPr>
          <a:xfrm>
            <a:off x="1739900" y="3228975"/>
            <a:ext cx="11648440" cy="4442460"/>
            <a:chOff x="3210" y="5085"/>
            <a:chExt cx="16430" cy="6266"/>
          </a:xfrm>
        </p:grpSpPr>
        <p:pic>
          <p:nvPicPr>
            <p:cNvPr id="4" name="图片 3" descr="1c131a039ae08e1cc49752e9862be27f"/>
            <p:cNvPicPr>
              <a:picLocks noChangeAspect="1"/>
            </p:cNvPicPr>
            <p:nvPr/>
          </p:nvPicPr>
          <p:blipFill>
            <a:blip r:embed="rId3"/>
            <a:srcRect t="37756" r="34432" b="34691"/>
            <a:stretch>
              <a:fillRect/>
            </a:stretch>
          </p:blipFill>
          <p:spPr>
            <a:xfrm>
              <a:off x="3210" y="5085"/>
              <a:ext cx="9643" cy="6265"/>
            </a:xfrm>
            <a:prstGeom prst="rect">
              <a:avLst/>
            </a:prstGeom>
          </p:spPr>
        </p:pic>
        <p:grpSp>
          <p:nvGrpSpPr>
            <p:cNvPr id="8" name="组合 7"/>
            <p:cNvGrpSpPr/>
            <p:nvPr/>
          </p:nvGrpSpPr>
          <p:grpSpPr>
            <a:xfrm>
              <a:off x="13274" y="5085"/>
              <a:ext cx="6367" cy="6266"/>
              <a:chOff x="12497" y="4072"/>
              <a:chExt cx="6940" cy="6829"/>
            </a:xfrm>
          </p:grpSpPr>
          <p:pic>
            <p:nvPicPr>
              <p:cNvPr id="5" name="图片 4" descr="jimeng-2026-05-19-1158-生成类似风格的手绘设计草图"/>
              <p:cNvPicPr>
                <a:picLocks noChangeAspect="1"/>
              </p:cNvPicPr>
              <p:nvPr/>
            </p:nvPicPr>
            <p:blipFill>
              <a:blip r:embed="rId4"/>
              <a:srcRect l="65718" t="25307" r="3843" b="61127"/>
              <a:stretch>
                <a:fillRect/>
              </a:stretch>
            </p:blipFill>
            <p:spPr>
              <a:xfrm>
                <a:off x="12497" y="7817"/>
                <a:ext cx="6920" cy="3084"/>
              </a:xfrm>
              <a:prstGeom prst="rect">
                <a:avLst/>
              </a:prstGeom>
            </p:spPr>
          </p:pic>
          <p:pic>
            <p:nvPicPr>
              <p:cNvPr id="6" name="图片 5" descr="jimeng-2026-05-19-1158-生成类似风格的手绘设计草图"/>
              <p:cNvPicPr>
                <a:picLocks noChangeAspect="1"/>
              </p:cNvPicPr>
              <p:nvPr/>
            </p:nvPicPr>
            <p:blipFill>
              <a:blip r:embed="rId4"/>
              <a:srcRect l="17943" t="23514" r="51618" b="61104"/>
              <a:stretch>
                <a:fillRect/>
              </a:stretch>
            </p:blipFill>
            <p:spPr>
              <a:xfrm>
                <a:off x="12497" y="4072"/>
                <a:ext cx="6941" cy="3508"/>
              </a:xfrm>
              <a:prstGeom prst="rect">
                <a:avLst/>
              </a:prstGeom>
            </p:spPr>
          </p:pic>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
            </p:custDataLst>
          </p:nvPr>
        </p:nvSpPr>
        <p:spPr>
          <a:xfrm>
            <a:off x="928370" y="385353"/>
            <a:ext cx="4383859" cy="645160"/>
          </a:xfrm>
          <a:prstGeom prst="rect">
            <a:avLst/>
          </a:prstGeom>
          <a:noFill/>
        </p:spPr>
        <p:txBody>
          <a:bodyPr wrap="square" rtlCol="0">
            <a:spAutoFit/>
          </a:bodyPr>
          <a:lstStyle/>
          <a:p>
            <a:pPr algn="l"/>
            <a:r>
              <a:rPr lang="en-US" altLang="zh-CN" sz="1800" b="1" dirty="0">
                <a:latin typeface="微软雅黑" panose="020B0503020204020204" pitchFamily="34" charset="-122"/>
                <a:ea typeface="微软雅黑" panose="020B0503020204020204" pitchFamily="34" charset="-122"/>
              </a:rPr>
              <a:t>AIGC</a:t>
            </a:r>
            <a:r>
              <a:rPr lang="zh-CN" altLang="en-US" sz="1800" b="1" dirty="0">
                <a:latin typeface="微软雅黑" panose="020B0503020204020204" pitchFamily="34" charset="-122"/>
                <a:ea typeface="微软雅黑" panose="020B0503020204020204" pitchFamily="34" charset="-122"/>
              </a:rPr>
              <a:t>的生成过程</a:t>
            </a:r>
            <a:endParaRPr lang="en-US" altLang="zh-CN" sz="1800" b="1" dirty="0">
              <a:latin typeface="微软雅黑" panose="020B0503020204020204" pitchFamily="34" charset="-122"/>
              <a:ea typeface="微软雅黑" panose="020B0503020204020204" pitchFamily="34" charset="-122"/>
            </a:endParaRPr>
          </a:p>
          <a:p>
            <a:pPr algn="l"/>
            <a:r>
              <a:rPr lang="en-US" altLang="zh-CN" sz="1800" b="1" dirty="0">
                <a:latin typeface="微软雅黑" panose="020B0503020204020204" pitchFamily="34" charset="-122"/>
                <a:ea typeface="微软雅黑" panose="020B0503020204020204" pitchFamily="34" charset="-122"/>
                <a:cs typeface="MiSans Normal" panose="00000500000000000000" charset="-122"/>
              </a:rPr>
              <a:t>THE AIGC GENERATION PROCESS</a:t>
            </a:r>
          </a:p>
        </p:txBody>
      </p:sp>
      <p:sp>
        <p:nvSpPr>
          <p:cNvPr id="4" name="文本框 3"/>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页面内的文字和图示仅为示例，自行设计并撰写说明</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r>
              <a:rPr lang="en-GB" altLang="zh-CN" sz="1400" dirty="0">
                <a:solidFill>
                  <a:srgbClr val="FF0000"/>
                </a:solidFill>
                <a:latin typeface="微软雅黑" panose="020B0503020204020204" pitchFamily="34" charset="-122"/>
                <a:ea typeface="微软雅黑" panose="020B0503020204020204" pitchFamily="34" charset="-122"/>
              </a:rPr>
              <a:t>The text and illustrations in the page are only examples, design and write your own instructions </a:t>
            </a:r>
            <a:br>
              <a:rPr lang="en-GB" altLang="zh-CN" sz="1400" dirty="0">
                <a:solidFill>
                  <a:srgbClr val="FF0000"/>
                </a:solidFill>
                <a:latin typeface="微软雅黑" panose="020B0503020204020204" pitchFamily="34" charset="-122"/>
                <a:ea typeface="微软雅黑" panose="020B0503020204020204" pitchFamily="34" charset="-122"/>
              </a:rPr>
            </a:b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8347540" y="3079460"/>
            <a:ext cx="3194921" cy="2099078"/>
          </a:xfrm>
          <a:prstGeom prst="rect">
            <a:avLst/>
          </a:prstGeom>
        </p:spPr>
      </p:pic>
      <p:pic>
        <p:nvPicPr>
          <p:cNvPr id="6" name="图片 5"/>
          <p:cNvPicPr>
            <a:picLocks noChangeAspect="1"/>
          </p:cNvPicPr>
          <p:nvPr/>
        </p:nvPicPr>
        <p:blipFill>
          <a:blip r:embed="rId3"/>
          <a:stretch>
            <a:fillRect/>
          </a:stretch>
        </p:blipFill>
        <p:spPr>
          <a:xfrm>
            <a:off x="4878865" y="2029921"/>
            <a:ext cx="3194921" cy="2099078"/>
          </a:xfrm>
          <a:prstGeom prst="rect">
            <a:avLst/>
          </a:prstGeom>
        </p:spPr>
      </p:pic>
      <p:pic>
        <p:nvPicPr>
          <p:cNvPr id="7" name="图片 6"/>
          <p:cNvPicPr>
            <a:picLocks noChangeAspect="1"/>
          </p:cNvPicPr>
          <p:nvPr/>
        </p:nvPicPr>
        <p:blipFill>
          <a:blip r:embed="rId3"/>
          <a:stretch>
            <a:fillRect/>
          </a:stretch>
        </p:blipFill>
        <p:spPr>
          <a:xfrm>
            <a:off x="4878865" y="4324770"/>
            <a:ext cx="3194921" cy="2099078"/>
          </a:xfrm>
          <a:prstGeom prst="rect">
            <a:avLst/>
          </a:prstGeom>
        </p:spPr>
      </p:pic>
      <p:sp>
        <p:nvSpPr>
          <p:cNvPr id="11" name="右箭头 10"/>
          <p:cNvSpPr/>
          <p:nvPr/>
        </p:nvSpPr>
        <p:spPr>
          <a:xfrm>
            <a:off x="4212175" y="4065358"/>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p:cNvSpPr/>
          <p:nvPr/>
        </p:nvSpPr>
        <p:spPr>
          <a:xfrm>
            <a:off x="11303571"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右箭头 13"/>
          <p:cNvSpPr/>
          <p:nvPr/>
        </p:nvSpPr>
        <p:spPr>
          <a:xfrm rot="5400000">
            <a:off x="11944446" y="5661432"/>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1206960" y="4868852"/>
            <a:ext cx="3535028" cy="1508105"/>
          </a:xfrm>
          <a:prstGeom prst="rect">
            <a:avLst/>
          </a:prstGeom>
          <a:noFill/>
        </p:spPr>
        <p:txBody>
          <a:bodyPr wrap="square">
            <a:spAutoFit/>
          </a:bodyPr>
          <a:lstStyle/>
          <a:p>
            <a:r>
              <a:rPr lang="en-GB" altLang="zh-CN" sz="1400" i="0" dirty="0">
                <a:effectLst/>
                <a:latin typeface="冬青黑体简体中文 W3" panose="020B0300000000000000" charset="-122"/>
              </a:rPr>
              <a:t>Prompt</a:t>
            </a:r>
            <a:r>
              <a:rPr lang="zh-CN" altLang="en-US" sz="1400" i="0" dirty="0">
                <a:effectLst/>
                <a:latin typeface="冬青黑体简体中文 W3" panose="020B0300000000000000" charset="-122"/>
              </a:rPr>
              <a:t>：</a:t>
            </a:r>
            <a:r>
              <a:rPr lang="en-GB" altLang="zh-CN" sz="1400" i="0" dirty="0">
                <a:effectLst/>
                <a:latin typeface="冬青黑体简体中文 W3" panose="020B0300000000000000" charset="-122"/>
              </a:rPr>
              <a:t>one or two bamboo leaves patten</a:t>
            </a:r>
            <a:r>
              <a:rPr lang="zh-CN" altLang="en-GB" sz="1400" i="0" dirty="0">
                <a:effectLst/>
                <a:latin typeface="冬青黑体简体中文 W3" panose="020B0300000000000000" charset="-122"/>
              </a:rPr>
              <a:t>， </a:t>
            </a:r>
            <a:r>
              <a:rPr lang="en-GB" altLang="zh-CN" sz="1400" i="0" dirty="0">
                <a:effectLst/>
                <a:latin typeface="冬青黑体简体中文 W3" panose="020B0300000000000000" charset="-122"/>
              </a:rPr>
              <a:t>light gray green patten</a:t>
            </a:r>
            <a:r>
              <a:rPr lang="zh-CN" altLang="en-GB" sz="1400" i="0" dirty="0">
                <a:effectLst/>
                <a:latin typeface="冬青黑体简体中文 W3" panose="020B0300000000000000" charset="-122"/>
              </a:rPr>
              <a:t>，</a:t>
            </a:r>
            <a:r>
              <a:rPr lang="en-GB" altLang="zh-CN" sz="1400" i="0" dirty="0">
                <a:effectLst/>
                <a:latin typeface="冬青黑体简体中文 W3" panose="020B0300000000000000" charset="-122"/>
              </a:rPr>
              <a:t>Flat vector illustration</a:t>
            </a:r>
            <a:r>
              <a:rPr lang="zh-CN" altLang="en-GB" sz="1400" i="0" dirty="0">
                <a:effectLst/>
                <a:latin typeface="冬青黑体简体中文 W3" panose="020B0300000000000000" charset="-122"/>
              </a:rPr>
              <a:t>，</a:t>
            </a:r>
            <a:r>
              <a:rPr lang="en-GB" altLang="zh-CN" sz="1400" i="0" dirty="0">
                <a:effectLst/>
                <a:latin typeface="冬青黑体简体中文 W3" panose="020B0300000000000000" charset="-122"/>
              </a:rPr>
              <a:t>white background tile --s 250 --v 6.1 - Image #2</a:t>
            </a:r>
          </a:p>
          <a:p>
            <a:endParaRPr lang="en-GB" altLang="zh-CN" sz="1200" dirty="0">
              <a:latin typeface="微软雅黑" panose="020B0503020204020204" pitchFamily="34" charset="-122"/>
              <a:ea typeface="微软雅黑" panose="020B0503020204020204" pitchFamily="34" charset="-122"/>
            </a:endParaRPr>
          </a:p>
          <a:p>
            <a:r>
              <a:rPr lang="en-GB" altLang="zh-CN" sz="1200" dirty="0">
                <a:latin typeface="微软雅黑" panose="020B0503020204020204" pitchFamily="34" charset="-122"/>
                <a:ea typeface="微软雅黑" panose="020B0503020204020204" pitchFamily="34" charset="-122"/>
              </a:rPr>
              <a:t>AI</a:t>
            </a:r>
            <a:r>
              <a:rPr lang="zh-CN" altLang="en-GB" sz="1200" dirty="0">
                <a:latin typeface="微软雅黑" panose="020B0503020204020204" pitchFamily="34" charset="-122"/>
                <a:ea typeface="微软雅黑" panose="020B0503020204020204" pitchFamily="34" charset="-122"/>
              </a:rPr>
              <a:t>工具</a:t>
            </a:r>
            <a:r>
              <a:rPr lang="zh-CN" altLang="en-US" sz="1200" dirty="0">
                <a:latin typeface="微软雅黑" panose="020B0503020204020204" pitchFamily="34" charset="-122"/>
                <a:ea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rPr>
              <a:t>deepseek</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豆包</a:t>
            </a:r>
            <a:endParaRPr lang="en-US" altLang="zh-CN" sz="1200" dirty="0">
              <a:latin typeface="微软雅黑" panose="020B0503020204020204" pitchFamily="34" charset="-122"/>
              <a:ea typeface="微软雅黑" panose="020B0503020204020204" pitchFamily="34" charset="-122"/>
            </a:endParaRPr>
          </a:p>
          <a:p>
            <a:r>
              <a:rPr lang="en-GB" altLang="zh-CN" sz="1200" dirty="0">
                <a:latin typeface="微软雅黑" panose="020B0503020204020204" pitchFamily="34" charset="-122"/>
                <a:ea typeface="微软雅黑" panose="020B0503020204020204" pitchFamily="34" charset="-122"/>
              </a:rPr>
              <a:t>AI tool: </a:t>
            </a:r>
            <a:r>
              <a:rPr lang="en-GB" altLang="zh-CN" sz="1200" dirty="0" err="1">
                <a:latin typeface="微软雅黑" panose="020B0503020204020204" pitchFamily="34" charset="-122"/>
                <a:ea typeface="微软雅黑" panose="020B0503020204020204" pitchFamily="34" charset="-122"/>
              </a:rPr>
              <a:t>deepseek</a:t>
            </a:r>
            <a:r>
              <a:rPr lang="en-GB" altLang="zh-CN" sz="1200" dirty="0">
                <a:latin typeface="微软雅黑" panose="020B0503020204020204" pitchFamily="34" charset="-122"/>
                <a:ea typeface="微软雅黑" panose="020B0503020204020204" pitchFamily="34" charset="-122"/>
              </a:rPr>
              <a:t>+ </a:t>
            </a:r>
            <a:r>
              <a:rPr lang="en-GB" altLang="zh-CN" sz="1200" dirty="0" err="1">
                <a:latin typeface="微软雅黑" panose="020B0503020204020204" pitchFamily="34" charset="-122"/>
                <a:ea typeface="微软雅黑" panose="020B0503020204020204" pitchFamily="34" charset="-122"/>
              </a:rPr>
              <a:t>doubao</a:t>
            </a:r>
            <a:endParaRPr lang="zh-CN" altLang="en-US"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1199515" y="2345055"/>
            <a:ext cx="2983865" cy="2378710"/>
          </a:xfrm>
          <a:prstGeom prst="rect">
            <a:avLst/>
          </a:prstGeom>
        </p:spPr>
      </p:pic>
      <p:pic>
        <p:nvPicPr>
          <p:cNvPr id="8" name="图片 7"/>
          <p:cNvPicPr>
            <a:picLocks noChangeAspect="1"/>
          </p:cNvPicPr>
          <p:nvPr/>
        </p:nvPicPr>
        <p:blipFill>
          <a:blip r:embed="rId4"/>
          <a:stretch>
            <a:fillRect/>
          </a:stretch>
        </p:blipFill>
        <p:spPr>
          <a:xfrm>
            <a:off x="4930775" y="2472055"/>
            <a:ext cx="1689735" cy="1347470"/>
          </a:xfrm>
          <a:prstGeom prst="rect">
            <a:avLst/>
          </a:prstGeom>
        </p:spPr>
      </p:pic>
      <p:pic>
        <p:nvPicPr>
          <p:cNvPr id="15" name="图片 14" descr="jimeng-2026-05-19-9521-转变为专业的工业设计设计草图，标注长宽高，功能细节"/>
          <p:cNvPicPr>
            <a:picLocks noChangeAspect="1"/>
          </p:cNvPicPr>
          <p:nvPr/>
        </p:nvPicPr>
        <p:blipFill>
          <a:blip r:embed="rId5"/>
          <a:stretch>
            <a:fillRect/>
          </a:stretch>
        </p:blipFill>
        <p:spPr>
          <a:xfrm>
            <a:off x="11845290" y="3242945"/>
            <a:ext cx="2437765" cy="1625600"/>
          </a:xfrm>
          <a:prstGeom prst="rect">
            <a:avLst/>
          </a:prstGeom>
        </p:spPr>
      </p:pic>
      <p:pic>
        <p:nvPicPr>
          <p:cNvPr id="16" name="图片 15" descr="jimeng-2026-05-19-9521-转变为专业的工业设计设计草图，标注长宽高，功能细节"/>
          <p:cNvPicPr>
            <a:picLocks noChangeAspect="1"/>
          </p:cNvPicPr>
          <p:nvPr/>
        </p:nvPicPr>
        <p:blipFill>
          <a:blip r:embed="rId5"/>
          <a:stretch>
            <a:fillRect/>
          </a:stretch>
        </p:blipFill>
        <p:spPr>
          <a:xfrm>
            <a:off x="10899775" y="6932295"/>
            <a:ext cx="2437765" cy="1625600"/>
          </a:xfrm>
          <a:prstGeom prst="rect">
            <a:avLst/>
          </a:prstGeom>
        </p:spPr>
      </p:pic>
      <p:pic>
        <p:nvPicPr>
          <p:cNvPr id="21" name="图片 20"/>
          <p:cNvPicPr>
            <a:picLocks noChangeAspect="1"/>
          </p:cNvPicPr>
          <p:nvPr/>
        </p:nvPicPr>
        <p:blipFill>
          <a:blip r:embed="rId4"/>
          <a:stretch>
            <a:fillRect/>
          </a:stretch>
        </p:blipFill>
        <p:spPr>
          <a:xfrm flipH="1">
            <a:off x="4930775" y="4794250"/>
            <a:ext cx="1689100" cy="1346835"/>
          </a:xfrm>
          <a:prstGeom prst="rect">
            <a:avLst/>
          </a:prstGeom>
        </p:spPr>
      </p:pic>
      <p:pic>
        <p:nvPicPr>
          <p:cNvPr id="22" name="图片 21"/>
          <p:cNvPicPr>
            <a:picLocks noChangeAspect="1"/>
          </p:cNvPicPr>
          <p:nvPr/>
        </p:nvPicPr>
        <p:blipFill>
          <a:blip r:embed="rId4"/>
          <a:stretch>
            <a:fillRect/>
          </a:stretch>
        </p:blipFill>
        <p:spPr>
          <a:xfrm flipH="1">
            <a:off x="8388350" y="3521710"/>
            <a:ext cx="1651635" cy="1316990"/>
          </a:xfrm>
          <a:prstGeom prst="rect">
            <a:avLst/>
          </a:prstGeom>
        </p:spPr>
      </p:pic>
      <p:sp>
        <p:nvSpPr>
          <p:cNvPr id="12" name="右箭头 11"/>
          <p:cNvSpPr/>
          <p:nvPr/>
        </p:nvSpPr>
        <p:spPr>
          <a:xfrm>
            <a:off x="8119730"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3" name="图片 22" descr="jimeng-2026-05-19-1158-生成类似风格的手绘设计草图"/>
          <p:cNvPicPr>
            <a:picLocks noChangeAspect="1"/>
          </p:cNvPicPr>
          <p:nvPr/>
        </p:nvPicPr>
        <p:blipFill>
          <a:blip r:embed="rId6"/>
          <a:srcRect l="65718" t="25307" r="3843" b="61127"/>
          <a:stretch>
            <a:fillRect/>
          </a:stretch>
        </p:blipFill>
        <p:spPr>
          <a:xfrm>
            <a:off x="4257293" y="6741530"/>
            <a:ext cx="4501028" cy="20062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2"/>
          <p:cNvSpPr txBox="1"/>
          <p:nvPr/>
        </p:nvSpPr>
        <p:spPr>
          <a:xfrm>
            <a:off x="1275715" y="2380615"/>
            <a:ext cx="12568555" cy="5205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rPr>
              <a:t> 参赛者所填写的资料必须真实有效。如提供虚假材料，将取消其比赛资格。</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gn="just">
              <a:lnSpc>
                <a:spcPct val="13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Information provided by participants must be truthful and valid. Providing false materials will result in</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disqualification.</a:t>
            </a: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2.</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marL="0" lvl="1" indent="0" algn="just">
              <a:lnSpc>
                <a:spcPct val="130000"/>
              </a:lnSpc>
              <a:buNone/>
            </a:pPr>
            <a:r>
              <a:rPr lang="en-GB" altLang="zh-CN" sz="1600" dirty="0">
                <a:latin typeface="微软雅黑" panose="020B0503020204020204" pitchFamily="34" charset="-122"/>
                <a:ea typeface="微软雅黑"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GB" altLang="zh-CN" sz="1600" dirty="0">
              <a:latin typeface="微软雅黑" panose="020B0503020204020204" pitchFamily="34" charset="-122"/>
              <a:ea typeface="微软雅黑" panose="020B0503020204020204" pitchFamily="34" charset="-122"/>
              <a:sym typeface="+mn-ea"/>
            </a:endParaRP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3.</a:t>
            </a:r>
            <a:r>
              <a:rPr lang="zh-CN" altLang="en-US" sz="1600" dirty="0">
                <a:latin typeface="微软雅黑" panose="020B0503020204020204" pitchFamily="34" charset="-122"/>
                <a:ea typeface="微软雅黑" panose="020B0503020204020204" pitchFamily="34" charset="-122"/>
                <a:cs typeface="MiSans Normal" panose="00000500000000000000" charset="-122"/>
              </a:rPr>
              <a:t> 大赛主办方及相关单位有权无偿使用所有参赛作品及参赛者肖像作为活动宣传或商业推广用途。对于获奖作品（包括时尚大奖、最佳创意奖、最佳设计奖和文化交流奖），大赛主办方及相关单位向参赛者支付对应奖金，同时大赛主办方及相关单位拥有获奖作品的全部知识产权，参赛者仅享有署名权并不得将该作品以任何方式提供给其他任何第三方使用或者自行使用。</a:t>
            </a:r>
          </a:p>
          <a:p>
            <a:pPr marL="0" lvl="1" indent="0" algn="just">
              <a:lnSpc>
                <a:spcPct val="13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The organizers and related entities have the right to use all submitted works and participant images for promotional or commercial purposes. For winning works (including fashion awards, best creative awards, best design awards, and cultural exchange awards), the organizers will pay corresponding prizes, and they will have full intellectual property rights. Participants only have the right to be credited and cannot provide or</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use the work for any other third party.</a:t>
            </a:r>
          </a:p>
          <a:p>
            <a:pPr marL="0" lvl="1" indent="0" algn="just">
              <a:lnSpc>
                <a:spcPct val="130000"/>
              </a:lnSpc>
              <a:buNone/>
            </a:pP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gn="just">
              <a:lnSpc>
                <a:spcPct val="130000"/>
              </a:lnSpc>
              <a:buNone/>
            </a:pPr>
            <a:r>
              <a:rPr lang="en-US" altLang="zh-CN" sz="1600" dirty="0">
                <a:latin typeface="微软雅黑" panose="020B0503020204020204" pitchFamily="34" charset="-122"/>
                <a:ea typeface="微软雅黑" panose="020B0503020204020204" pitchFamily="34" charset="-122"/>
                <a:cs typeface="MiSans Normal" panose="00000500000000000000" charset="-122"/>
              </a:rPr>
              <a:t>      </a:t>
            </a:r>
          </a:p>
        </p:txBody>
      </p:sp>
      <p:sp>
        <p:nvSpPr>
          <p:cNvPr id="5" name="标题 1"/>
          <p:cNvSpPr txBox="1"/>
          <p:nvPr/>
        </p:nvSpPr>
        <p:spPr>
          <a:xfrm>
            <a:off x="1276350" y="1017270"/>
            <a:ext cx="12567285" cy="8369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lnSpc>
                <a:spcPct val="130000"/>
              </a:lnSpc>
            </a:pPr>
            <a:r>
              <a:rPr lang="en-US" altLang="zh-CN" sz="2800" b="1" dirty="0">
                <a:latin typeface="微软雅黑" panose="020B0503020204020204" pitchFamily="34" charset="-122"/>
                <a:ea typeface="微软雅黑" panose="020B0503020204020204" pitchFamily="34" charset="-122"/>
                <a:cs typeface="MiSans Normal" panose="00000500000000000000" charset="-122"/>
              </a:rPr>
              <a:t>2026 </a:t>
            </a:r>
            <a:r>
              <a:rPr lang="en-GB" altLang="zh-CN" sz="2800" b="1" dirty="0">
                <a:latin typeface="微软雅黑" panose="020B0503020204020204" pitchFamily="34" charset="-122"/>
                <a:ea typeface="微软雅黑" panose="020B0503020204020204" pitchFamily="34" charset="-122"/>
                <a:cs typeface="MiSans Normal" panose="00000500000000000000" charset="-122"/>
              </a:rPr>
              <a:t>ISFS Award</a:t>
            </a:r>
            <a:r>
              <a:rPr lang="en-US" altLang="en-GB" sz="2800" b="1" dirty="0">
                <a:latin typeface="微软雅黑" panose="020B0503020204020204" pitchFamily="34" charset="-122"/>
                <a:ea typeface="微软雅黑" panose="020B0503020204020204" pitchFamily="34" charset="-122"/>
                <a:cs typeface="MiSans Normal" panose="00000500000000000000" charset="-122"/>
              </a:rPr>
              <a:t> </a:t>
            </a:r>
            <a:r>
              <a:rPr lang="zh-CN" altLang="en-US" sz="2800" b="1" dirty="0">
                <a:latin typeface="微软雅黑" panose="020B0503020204020204" pitchFamily="34" charset="-122"/>
                <a:ea typeface="微软雅黑" panose="020B0503020204020204" pitchFamily="34" charset="-122"/>
                <a:cs typeface="MiSans Normal" panose="00000500000000000000" charset="-122"/>
              </a:rPr>
              <a:t>第四届国际民俗礼品时尚创新大赛参赛作品知识产权协议</a:t>
            </a:r>
            <a:endParaRPr lang="en-US" altLang="zh-CN" sz="2800" b="1" dirty="0">
              <a:latin typeface="微软雅黑" panose="020B0503020204020204" pitchFamily="34" charset="-122"/>
              <a:ea typeface="微软雅黑" panose="020B0503020204020204" pitchFamily="34" charset="-122"/>
              <a:cs typeface="MiSans Normal" panose="00000500000000000000" charset="-122"/>
            </a:endParaRPr>
          </a:p>
          <a:p>
            <a:pPr algn="dist">
              <a:lnSpc>
                <a:spcPct val="130000"/>
              </a:lnSpc>
            </a:pPr>
            <a:r>
              <a:rPr lang="en-US" altLang="zh-CN" sz="1200" b="1" dirty="0">
                <a:latin typeface="微软雅黑" panose="020B0503020204020204" pitchFamily="34" charset="-122"/>
                <a:ea typeface="微软雅黑" panose="020B0503020204020204" pitchFamily="34" charset="-122"/>
              </a:rPr>
              <a:t>2026 ISFS AWARD THE 4TH INTERNATIONAL FOLK GIFTS INNOVATIVE DESIGN CONTEST </a:t>
            </a:r>
            <a:r>
              <a:rPr lang="zh-CN" altLang="en-US" sz="1200" b="1" dirty="0">
                <a:latin typeface="微软雅黑" panose="020B0503020204020204" pitchFamily="34" charset="-122"/>
                <a:ea typeface="微软雅黑" panose="020B0503020204020204" pitchFamily="34" charset="-122"/>
                <a:sym typeface="+mn-ea"/>
              </a:rPr>
              <a:t>INTELLECTUAL PROPERTY AGREEMENT</a:t>
            </a:r>
          </a:p>
        </p:txBody>
      </p:sp>
      <p:sp>
        <p:nvSpPr>
          <p:cNvPr id="6" name="文本框 5"/>
          <p:cNvSpPr txBox="1"/>
          <p:nvPr/>
        </p:nvSpPr>
        <p:spPr>
          <a:xfrm>
            <a:off x="1276037" y="8112710"/>
            <a:ext cx="7559564" cy="1526123"/>
          </a:xfrm>
          <a:prstGeom prst="rect">
            <a:avLst/>
          </a:prstGeom>
          <a:noFill/>
        </p:spPr>
        <p:txBody>
          <a:bodyPr wrap="square">
            <a:spAutoFit/>
          </a:bodyPr>
          <a:lstStyle/>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参赛者学校</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Name of your University</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r>
              <a:rPr lang="en-US" altLang="zh-CN" sz="1600" dirty="0">
                <a:latin typeface="微软雅黑" panose="020B0503020204020204" pitchFamily="34" charset="-122"/>
                <a:ea typeface="微软雅黑" panose="020B0503020204020204" pitchFamily="34" charset="-122"/>
                <a:cs typeface="MiSans Normal" panose="00000500000000000000" charset="-122"/>
              </a:rPr>
              <a:t> </a:t>
            </a: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参赛作品名称</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Name of </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your </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Work</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s</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参赛者签名</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Signature</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a:p>
            <a:pPr marL="0" lvl="1" indent="0">
              <a:lnSpc>
                <a:spcPct val="150000"/>
              </a:lnSpc>
              <a:buNone/>
            </a:pPr>
            <a:r>
              <a:rPr lang="zh-CN" altLang="en-US" sz="1600" dirty="0">
                <a:latin typeface="微软雅黑" panose="020B0503020204020204" pitchFamily="34" charset="-122"/>
                <a:ea typeface="微软雅黑" panose="020B0503020204020204" pitchFamily="34" charset="-122"/>
                <a:cs typeface="MiSans Normal" panose="00000500000000000000" charset="-122"/>
              </a:rPr>
              <a:t>日期</a:t>
            </a:r>
            <a:r>
              <a:rPr lang="en-US" altLang="zh-CN" sz="1600" dirty="0">
                <a:latin typeface="微软雅黑" panose="020B0503020204020204" pitchFamily="34" charset="-122"/>
                <a:ea typeface="微软雅黑" panose="020B0503020204020204" pitchFamily="34" charset="-122"/>
                <a:cs typeface="MiSans Normal" panose="00000500000000000000" charset="-122"/>
              </a:rPr>
              <a: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Date</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1375" y="2997835"/>
            <a:ext cx="13436600" cy="6640830"/>
          </a:xfrm>
          <a:prstGeom prst="rect">
            <a:avLst/>
          </a:prstGeom>
          <a:noFill/>
          <a:ln w="9525">
            <a:noFill/>
          </a:ln>
        </p:spPr>
        <p:txBody>
          <a:bodyPr wrap="square">
            <a:noAutofit/>
          </a:bodyPr>
          <a:lstStyle/>
          <a:p>
            <a:pPr algn="just" defTabSz="914400">
              <a:lnSpc>
                <a:spcPct val="150000"/>
              </a:lnSpc>
              <a:spcBef>
                <a:spcPts val="1000"/>
              </a:spcBef>
              <a:buClrTx/>
              <a:buSzTx/>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提交内容：</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份</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PPT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电子文件（建议同步导出</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文件一并提交）；所有设计稿源文件（</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PSD</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AI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或高清</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格式）。</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content: 1 PPT electronic file (it is recommended to export the PDF file and submit it at the same time); Source files for all designs (PSD, AI or HD PDF format).</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2.</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作品规格：</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PPT</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页面设置为</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A3</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大小，页内图片及设计稿源文件精度不低于</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300dpi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；源文件需包含设计效果图、</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 1:1</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图案设计稿，</a:t>
            </a:r>
            <a:r>
              <a:rPr lang="zh-CN" altLang="en-US" sz="1600" dirty="0">
                <a:latin typeface="微软雅黑" panose="020B0503020204020204" pitchFamily="34" charset="-122"/>
                <a:ea typeface="微软雅黑" panose="020B0503020204020204" pitchFamily="34" charset="-122"/>
              </a:rPr>
              <a:t>设计草图和</a:t>
            </a:r>
            <a:r>
              <a:rPr lang="en-US" altLang="zh-CN" sz="1600" dirty="0">
                <a:latin typeface="微软雅黑" panose="020B0503020204020204" pitchFamily="34" charset="-122"/>
                <a:ea typeface="微软雅黑" panose="020B0503020204020204" pitchFamily="34" charset="-122"/>
              </a:rPr>
              <a:t>AIGC</a:t>
            </a:r>
            <a:r>
              <a:rPr lang="zh-CN" altLang="en-US" sz="1600" dirty="0">
                <a:latin typeface="微软雅黑" panose="020B0503020204020204" pitchFamily="34" charset="-122"/>
                <a:ea typeface="微软雅黑" panose="020B0503020204020204" pitchFamily="34" charset="-122"/>
              </a:rPr>
              <a:t>的生成过程也需要一起提交</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，并请自行保留所有设计稿源文件至大赛全部结束；导出的</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PDF</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文件分辨率不低于</a:t>
            </a: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300dpi</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pPr>
            <a:r>
              <a:rPr lang="en-GB" altLang="zh-CN" sz="1600" dirty="0">
                <a:latin typeface="微软雅黑" panose="020B0503020204020204" pitchFamily="34" charset="-122"/>
                <a:ea typeface="微软雅黑" panose="020B0503020204020204" pitchFamily="34" charset="-122"/>
                <a:cs typeface="MiSans Normal" panose="00000500000000000000" charset="-122"/>
              </a:rPr>
              <a:t>Specifications: The PPT page is set to A3 size, and the accuracy of the pictures and design source files on the </a:t>
            </a:r>
            <a:r>
              <a:rPr lang="en-GB" altLang="zh-CN" sz="1600" dirty="0">
                <a:latin typeface="微软雅黑" panose="020B0503020204020204" pitchFamily="34" charset="-122"/>
                <a:ea typeface="微软雅黑" panose="020B0503020204020204" pitchFamily="34" charset="-122"/>
              </a:rPr>
              <a:t>page is not less than 300dpi; The source files should contain design renderings, 1:1 pattern design drafts</a:t>
            </a:r>
            <a:r>
              <a:rPr lang="zh-CN" altLang="en-US"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 the design sketch </a:t>
            </a:r>
            <a:r>
              <a:rPr lang="en-US" altLang="zh-CN"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No less than four</a:t>
            </a:r>
            <a:r>
              <a:rPr lang="en-US" altLang="zh-CN" sz="1600" dirty="0">
                <a:latin typeface="微软雅黑" panose="020B0503020204020204" pitchFamily="34" charset="-122"/>
                <a:ea typeface="微软雅黑" panose="020B0503020204020204" pitchFamily="34" charset="-122"/>
              </a:rPr>
              <a:t>)</a:t>
            </a:r>
            <a:r>
              <a:rPr lang="en-GB" altLang="zh-CN" sz="1600" dirty="0">
                <a:latin typeface="微软雅黑" panose="020B0503020204020204" pitchFamily="34" charset="-122"/>
                <a:ea typeface="微软雅黑" panose="020B0503020204020204" pitchFamily="34" charset="-122"/>
              </a:rPr>
              <a:t> and the AIGC generation process also need to be submitted together</a:t>
            </a:r>
            <a:r>
              <a:rPr lang="en-US" altLang="zh-CN" sz="1600" dirty="0">
                <a:latin typeface="微软雅黑" panose="020B0503020204020204" pitchFamily="34" charset="-122"/>
                <a:ea typeface="微软雅黑" panose="020B0503020204020204" pitchFamily="34" charset="-122"/>
              </a:rPr>
              <a:t>, </a:t>
            </a:r>
            <a:r>
              <a:rPr lang="en-GB" altLang="zh-CN" sz="1600" dirty="0">
                <a:latin typeface="微软雅黑" panose="020B0503020204020204" pitchFamily="34" charset="-122"/>
                <a:ea typeface="微软雅黑" panose="020B0503020204020204" pitchFamily="34" charset="-122"/>
              </a:rPr>
              <a:t>and please keep all the source files of the design draft until the end of the competition; The resolution of the exported PDF file should not be at least 300dpi.</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rPr>
              <a:t>3.</a:t>
            </a:r>
            <a:r>
              <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rPr>
              <a:t> 提交模板：组委会提供各赛道作品提交模板，可通过网站下载或大赛微信群获取。</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templates: The organizing committee provides submission templates for each track, which can be downloaded from the website or obtained from the WeChat group of the competition.</a:t>
            </a:r>
            <a:endParaRPr lang="en-US" altLang="zh-CN" sz="1600" dirty="0">
              <a:latin typeface="微软雅黑" panose="020B0503020204020204" pitchFamily="34" charset="-122"/>
              <a:ea typeface="微软雅黑" panose="020B0503020204020204" pitchFamily="34" charset="-122"/>
              <a:cs typeface="MiSans Normal" panose="00000500000000000000" charset="-122"/>
              <a:sym typeface="+mn-ea"/>
            </a:endParaRPr>
          </a:p>
          <a:p>
            <a:pPr algn="just" defTabSz="914400">
              <a:lnSpc>
                <a:spcPct val="150000"/>
              </a:lnSpc>
              <a:spcBef>
                <a:spcPts val="1000"/>
              </a:spcBef>
              <a:buClrTx/>
              <a:buSzTx/>
            </a:pPr>
            <a:r>
              <a:rPr lang="en-US" altLang="zh-CN" sz="1600" b="0" dirty="0">
                <a:latin typeface="微软雅黑" panose="020B0503020204020204" pitchFamily="34" charset="-122"/>
                <a:ea typeface="微软雅黑" panose="020B0503020204020204" pitchFamily="34" charset="-122"/>
                <a:cs typeface="MiSans Normal" panose="00000500000000000000" charset="-122"/>
              </a:rPr>
              <a:t>4.</a:t>
            </a:r>
            <a:r>
              <a:rPr lang="zh-CN" altLang="en-US" sz="1600" b="0" dirty="0">
                <a:latin typeface="微软雅黑" panose="020B0503020204020204" pitchFamily="34" charset="-122"/>
                <a:ea typeface="微软雅黑" panose="020B0503020204020204" pitchFamily="34" charset="-122"/>
                <a:cs typeface="MiSans Normal" panose="00000500000000000000" charset="-122"/>
              </a:rPr>
              <a:t> 提交路径：发送电子邮件至联系邮箱：</a:t>
            </a:r>
            <a:r>
              <a:rPr lang="en-US" altLang="zh-CN" sz="1600" b="0" dirty="0">
                <a:latin typeface="微软雅黑" panose="020B0503020204020204" pitchFamily="34" charset="-122"/>
                <a:ea typeface="微软雅黑" panose="020B0503020204020204" pitchFamily="34" charset="-122"/>
                <a:cs typeface="MiSans Normal" panose="00000500000000000000" charset="-122"/>
              </a:rPr>
              <a:t>sific386763542@163.com</a:t>
            </a:r>
            <a:r>
              <a:rPr lang="zh-CN" altLang="en-US" sz="1600" b="0" dirty="0">
                <a:latin typeface="微软雅黑" panose="020B0503020204020204" pitchFamily="34" charset="-122"/>
                <a:ea typeface="微软雅黑" panose="020B0503020204020204" pitchFamily="34" charset="-122"/>
                <a:cs typeface="MiSans Normal" panose="00000500000000000000" charset="-122"/>
              </a:rPr>
              <a:t>，邮件名：“学校-作者姓名-作品名”</a:t>
            </a:r>
            <a:r>
              <a:rPr lang="zh-CN" altLang="en-US" sz="1600" dirty="0">
                <a:latin typeface="微软雅黑" panose="020B0503020204020204" pitchFamily="34" charset="-122"/>
                <a:ea typeface="微软雅黑" panose="020B0503020204020204" pitchFamily="34" charset="-122"/>
                <a:cs typeface="MiSans Normal" panose="00000500000000000000" charset="-122"/>
              </a:rPr>
              <a:t>。</a:t>
            </a:r>
            <a:endParaRPr lang="en-US" altLang="zh-CN" sz="1600" b="0" dirty="0">
              <a:latin typeface="微软雅黑" panose="020B0503020204020204" pitchFamily="34" charset="-122"/>
              <a:ea typeface="微软雅黑" panose="020B0503020204020204" pitchFamily="34" charset="-122"/>
              <a:cs typeface="MiSans Normal" panose="00000500000000000000" charset="-122"/>
            </a:endParaRPr>
          </a:p>
          <a:p>
            <a:pPr algn="just" defTabSz="914400">
              <a:lnSpc>
                <a:spcPct val="150000"/>
              </a:lnSpc>
              <a:spcBef>
                <a:spcPts val="1000"/>
              </a:spcBef>
              <a:buClrTx/>
              <a:buSzTx/>
            </a:pPr>
            <a:r>
              <a:rPr lang="en-GB" altLang="zh-CN" sz="1600" dirty="0">
                <a:latin typeface="微软雅黑" panose="020B0503020204020204" pitchFamily="34" charset="-122"/>
                <a:ea typeface="微软雅黑" panose="020B0503020204020204" pitchFamily="34" charset="-122"/>
              </a:rPr>
              <a:t>Submission path: Send an email to the contact email: , email name: </a:t>
            </a:r>
            <a:r>
              <a:rPr lang="en-US" altLang="zh-CN" sz="1600" dirty="0">
                <a:latin typeface="微软雅黑" panose="020B0503020204020204" pitchFamily="34" charset="-122"/>
                <a:ea typeface="微软雅黑" panose="020B0503020204020204" pitchFamily="34" charset="-122"/>
              </a:rPr>
              <a:t>sific386763542@163.com</a:t>
            </a:r>
            <a:r>
              <a:rPr lang="en-GB" altLang="zh-CN" sz="1600" dirty="0">
                <a:latin typeface="微软雅黑" panose="020B0503020204020204" pitchFamily="34" charset="-122"/>
                <a:ea typeface="微软雅黑" panose="020B0503020204020204" pitchFamily="34" charset="-122"/>
              </a:rPr>
              <a:t>"school-author's name-work name".</a:t>
            </a:r>
            <a:r>
              <a:rPr lang="en-US" altLang="zh-CN" sz="1600" b="0" dirty="0">
                <a:latin typeface="微软雅黑" panose="020B0503020204020204" pitchFamily="34" charset="-122"/>
                <a:ea typeface="微软雅黑" panose="020B0503020204020204" pitchFamily="34" charset="-122"/>
                <a:cs typeface="MiSans Normal" panose="00000500000000000000" charset="-122"/>
              </a:rPr>
              <a:t>                              </a:t>
            </a:r>
            <a:r>
              <a:rPr lang="en-US" altLang="zh-CN" sz="1600" b="1" dirty="0">
                <a:latin typeface="微软雅黑" panose="020B0503020204020204" pitchFamily="34" charset="-122"/>
                <a:ea typeface="微软雅黑" panose="020B0503020204020204" pitchFamily="34" charset="-122"/>
                <a:cs typeface="MiSans Normal" panose="00000500000000000000" charset="-122"/>
              </a:rPr>
              <a:t>   </a:t>
            </a:r>
            <a:endParaRPr lang="zh-CN" altLang="en-US" sz="1600" dirty="0">
              <a:latin typeface="微软雅黑" panose="020B0503020204020204" pitchFamily="34" charset="-122"/>
              <a:ea typeface="微软雅黑" panose="020B0503020204020204" pitchFamily="34" charset="-122"/>
              <a:cs typeface="MiSans Normal" panose="00000500000000000000" charset="-122"/>
              <a:sym typeface="+mn-ea"/>
            </a:endParaRPr>
          </a:p>
        </p:txBody>
      </p:sp>
      <p:sp>
        <p:nvSpPr>
          <p:cNvPr id="3" name="标题 1"/>
          <p:cNvSpPr txBox="1"/>
          <p:nvPr/>
        </p:nvSpPr>
        <p:spPr>
          <a:xfrm>
            <a:off x="841792" y="2018529"/>
            <a:ext cx="5036820" cy="706755"/>
          </a:xfrm>
          <a:prstGeom prst="rect">
            <a:avLst/>
          </a:prstGeom>
          <a:noFill/>
        </p:spPr>
        <p:txBody>
          <a:bodyPr wrap="none" rtlCol="0">
            <a:spAutoFit/>
          </a:bodyPr>
          <a:lstStyle>
            <a:defPPr>
              <a:defRPr lang="en-US"/>
            </a:defPPr>
            <a:lvl1pPr>
              <a:defRPr kumimoji="1" sz="3600">
                <a:latin typeface="微软雅黑" panose="020B0503020204020204" pitchFamily="34" charset="-122"/>
                <a:ea typeface="微软雅黑" panose="020B0503020204020204" pitchFamily="34" charset="-122"/>
              </a:defRPr>
            </a:lvl1pPr>
          </a:lstStyle>
          <a:p>
            <a:r>
              <a:rPr lang="zh-CN" altLang="en-US" sz="2000" b="1" dirty="0"/>
              <a:t>作品提交要求</a:t>
            </a:r>
            <a:endParaRPr lang="en-US" altLang="zh-CN" sz="2000" b="1" dirty="0"/>
          </a:p>
          <a:p>
            <a:r>
              <a:rPr lang="en-US" altLang="zh-CN" sz="2000" b="1" dirty="0"/>
              <a:t>DESIGN SUBMISSION REQUIREMENTS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4568" y="3273772"/>
            <a:ext cx="12529051" cy="5046345"/>
          </a:xfrm>
          <a:prstGeom prst="rect">
            <a:avLst/>
          </a:prstGeom>
          <a:noFill/>
        </p:spPr>
        <p:txBody>
          <a:bodyPr wrap="square">
            <a:spAutoFit/>
          </a:bodyPr>
          <a:lstStyle/>
          <a:p>
            <a:pPr algn="just" defTabSz="914400">
              <a:lnSpc>
                <a:spcPct val="150000"/>
              </a:lnSpc>
              <a:spcBef>
                <a:spcPts val="1000"/>
              </a:spcBef>
            </a:pP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作品内容包含产品</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&amp;</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品牌调研和设计作品两部分，调研占评分</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10% </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，设计占评分</a:t>
            </a:r>
            <a:r>
              <a:rPr lang="en-US" altLang="zh-CN" sz="1800" dirty="0">
                <a:latin typeface="微软雅黑" panose="020B0503020204020204" pitchFamily="34" charset="-122"/>
                <a:ea typeface="微软雅黑" panose="020B0503020204020204" pitchFamily="34" charset="-122"/>
                <a:cs typeface="MiSans Normal" panose="00000500000000000000" charset="-122"/>
                <a:sym typeface="+mn-ea"/>
              </a:rPr>
              <a:t>90%</a:t>
            </a: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a:t>
            </a:r>
          </a:p>
          <a:p>
            <a:pPr algn="just" defTabSz="914400">
              <a:lnSpc>
                <a:spcPct val="150000"/>
              </a:lnSpc>
              <a:spcBef>
                <a:spcPts val="1000"/>
              </a:spcBef>
            </a:pPr>
            <a:r>
              <a:rPr lang="zh-CN" altLang="en-US" sz="1800" dirty="0">
                <a:latin typeface="微软雅黑" panose="020B0503020204020204" pitchFamily="34" charset="-122"/>
                <a:ea typeface="微软雅黑"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GB" altLang="zh-CN" sz="1800" dirty="0">
              <a:latin typeface="微软雅黑" panose="020B0503020204020204" pitchFamily="34" charset="-122"/>
              <a:ea typeface="微软雅黑" panose="020B0503020204020204" pitchFamily="34" charset="-122"/>
            </a:endParaRPr>
          </a:p>
          <a:p>
            <a:pPr algn="just" defTabSz="914400">
              <a:lnSpc>
                <a:spcPct val="150000"/>
              </a:lnSpc>
              <a:spcBef>
                <a:spcPts val="1000"/>
              </a:spcBef>
              <a:buClrTx/>
              <a:buSzTx/>
            </a:pPr>
            <a:r>
              <a:rPr lang="en-GB" altLang="zh-CN" sz="1800" dirty="0">
                <a:latin typeface="微软雅黑" panose="020B0503020204020204" pitchFamily="34" charset="-122"/>
                <a:ea typeface="微软雅黑" panose="020B0503020204020204" pitchFamily="34" charset="-122"/>
              </a:rPr>
              <a:t>Submissions must comprise two key elements: product &amp; brand research and design works</a:t>
            </a:r>
            <a:r>
              <a:rPr lang="zh-CN" altLang="en-GB" sz="1800" dirty="0">
                <a:latin typeface="微软雅黑" panose="020B0503020204020204" pitchFamily="34" charset="-122"/>
                <a:ea typeface="微软雅黑" panose="020B0503020204020204" pitchFamily="34" charset="-122"/>
              </a:rPr>
              <a:t>，</a:t>
            </a:r>
            <a:r>
              <a:rPr lang="en-GB" altLang="zh-CN" sz="1800" dirty="0">
                <a:latin typeface="微软雅黑" panose="020B0503020204020204" pitchFamily="34" charset="-122"/>
                <a:ea typeface="微软雅黑" panose="020B0503020204020204" pitchFamily="34" charset="-122"/>
              </a:rPr>
              <a:t>with the research component contributing 10% to the overall score and the design component accounting for 90%.</a:t>
            </a:r>
          </a:p>
          <a:p>
            <a:pPr algn="just" defTabSz="914400">
              <a:lnSpc>
                <a:spcPct val="150000"/>
              </a:lnSpc>
              <a:spcBef>
                <a:spcPts val="1000"/>
              </a:spcBef>
              <a:buClrTx/>
              <a:buSzTx/>
            </a:pPr>
            <a:r>
              <a:rPr lang="en-GB" altLang="zh-CN" sz="1800" dirty="0">
                <a:latin typeface="微软雅黑" panose="020B0503020204020204" pitchFamily="34" charset="-122"/>
                <a:ea typeface="微软雅黑"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GB" altLang="zh-CN" sz="1800" dirty="0">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335507" y="2024968"/>
            <a:ext cx="2924175" cy="706755"/>
          </a:xfrm>
          <a:prstGeom prst="rect">
            <a:avLst/>
          </a:prstGeom>
          <a:noFill/>
        </p:spPr>
        <p:txBody>
          <a:bodyPr wrap="none" rtlCol="0">
            <a:spAutoFit/>
          </a:bodyPr>
          <a:lstStyle/>
          <a:p>
            <a:r>
              <a:rPr kumimoji="1" lang="zh-CN" altLang="en-US" sz="2000" b="1" dirty="0">
                <a:latin typeface="微软雅黑" panose="020B0503020204020204" pitchFamily="34" charset="-122"/>
                <a:ea typeface="微软雅黑" panose="020B0503020204020204" pitchFamily="34" charset="-122"/>
              </a:rPr>
              <a:t>作品内容</a:t>
            </a:r>
            <a:endParaRPr kumimoji="1" lang="en-US" altLang="zh-CN" sz="2000" b="1" dirty="0">
              <a:latin typeface="微软雅黑" panose="020B0503020204020204" pitchFamily="34" charset="-122"/>
              <a:ea typeface="微软雅黑" panose="020B0503020204020204" pitchFamily="34" charset="-122"/>
            </a:endParaRPr>
          </a:p>
          <a:p>
            <a:pPr algn="dist"/>
            <a:r>
              <a:rPr kumimoji="1" lang="en-US" altLang="zh-CN" sz="2000" b="1" dirty="0">
                <a:latin typeface="微软雅黑" panose="020B0503020204020204" pitchFamily="34" charset="-122"/>
                <a:ea typeface="微软雅黑" panose="020B0503020204020204" pitchFamily="34" charset="-122"/>
              </a:rPr>
              <a:t>CONTENTS OF WORK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2365" y="2506980"/>
            <a:ext cx="12882245" cy="7140575"/>
          </a:xfrm>
          <a:prstGeom prst="rect">
            <a:avLst/>
          </a:prstGeom>
          <a:solidFill>
            <a:schemeClr val="bg1">
              <a:alpha val="70000"/>
            </a:schemeClr>
          </a:solidFill>
          <a:ln>
            <a:noFill/>
          </a:ln>
        </p:spPr>
        <p:txBody>
          <a:bodyPr wrap="square" rtlCol="0">
            <a:spAutoFit/>
          </a:bodyPr>
          <a:lstStyle/>
          <a:p>
            <a:pPr algn="just">
              <a:lnSpc>
                <a:spcPct val="120000"/>
              </a:lnSpc>
              <a:spcBef>
                <a:spcPts val="0"/>
              </a:spcBef>
              <a:spcAft>
                <a:spcPts val="0"/>
              </a:spcAft>
            </a:pPr>
            <a:r>
              <a:rPr lang="zh-CN" altLang="en-US" sz="2000" dirty="0">
                <a:latin typeface="微软雅黑" panose="020B0503020204020204" pitchFamily="34" charset="-122"/>
                <a:ea typeface="微软雅黑" panose="020B0503020204020204" pitchFamily="34" charset="-122"/>
              </a:rPr>
              <a:t>调研说明及要求 </a:t>
            </a:r>
            <a:endParaRPr lang="en-US" altLang="zh-CN" sz="20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GB" altLang="zh-CN" sz="2000" dirty="0">
                <a:latin typeface="微软雅黑" panose="020B0503020204020204" pitchFamily="34" charset="-122"/>
                <a:ea typeface="微软雅黑" panose="020B0503020204020204" pitchFamily="34" charset="-122"/>
              </a:rPr>
              <a:t>RESEARCH DESCRIPTION AND REQUIREMENTS</a:t>
            </a:r>
            <a:endParaRPr lang="en-US" altLang="zh-CN" sz="20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 请在设计方案开始之前做一份有关智能可穿戴产品的调研，完成一个品牌或一类智能可穿戴产品的调研；</a:t>
            </a: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GB" altLang="zh-CN" sz="1800" dirty="0">
                <a:latin typeface="微软雅黑" panose="020B0503020204020204" pitchFamily="34" charset="-122"/>
                <a:ea typeface="微软雅黑" panose="020B0503020204020204" pitchFamily="34" charset="-122"/>
              </a:rPr>
              <a:t>Please do a product research on</a:t>
            </a:r>
            <a:r>
              <a:rPr lang="en-US" altLang="en-GB" sz="1800" dirty="0">
                <a:latin typeface="微软雅黑" panose="020B0503020204020204" pitchFamily="34" charset="-122"/>
                <a:ea typeface="微软雅黑" panose="020B0503020204020204" pitchFamily="34" charset="-122"/>
              </a:rPr>
              <a:t> smart wearable products</a:t>
            </a:r>
            <a:r>
              <a:rPr lang="en-GB" altLang="zh-CN" sz="1800" dirty="0">
                <a:latin typeface="微软雅黑" panose="020B0503020204020204" pitchFamily="34" charset="-122"/>
                <a:ea typeface="微软雅黑" panose="020B0503020204020204" pitchFamily="34" charset="-122"/>
              </a:rPr>
              <a:t> before the design plan begins</a:t>
            </a:r>
            <a:r>
              <a:rPr lang="zh-CN" altLang="en-GB"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complete a survey on a brand or a category of smart wearable products</a:t>
            </a:r>
            <a:r>
              <a:rPr lang="zh-CN" altLang="en-GB"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2. </a:t>
            </a:r>
            <a:r>
              <a:rPr lang="zh-CN" altLang="en-US" sz="1800" dirty="0">
                <a:latin typeface="微软雅黑" panose="020B0503020204020204" pitchFamily="34" charset="-122"/>
                <a:ea typeface="微软雅黑" panose="020B0503020204020204" pitchFamily="34" charset="-122"/>
              </a:rPr>
              <a:t>调研对象：</a:t>
            </a:r>
            <a:r>
              <a:rPr lang="zh-CN" altLang="en-US" sz="1800" dirty="0">
                <a:latin typeface="微软雅黑" panose="020B0503020204020204" pitchFamily="34" charset="-122"/>
                <a:ea typeface="微软雅黑" panose="020B0503020204020204" pitchFamily="34" charset="-122"/>
                <a:sym typeface="+mn-ea"/>
              </a:rPr>
              <a:t>聚焦于发热温控、运动装备、健康监护、柔性电子穿戴产品等类别。</a:t>
            </a:r>
            <a:r>
              <a:rPr lang="zh-CN" altLang="en-US" sz="1800" dirty="0">
                <a:latin typeface="微软雅黑" panose="020B0503020204020204" pitchFamily="34" charset="-122"/>
                <a:ea typeface="微软雅黑" panose="020B0503020204020204" pitchFamily="34" charset="-122"/>
              </a:rPr>
              <a:t>打破创意边界，深度融合智能科技与时尚穿戴美学，秉持</a:t>
            </a:r>
            <a:r>
              <a:rPr lang="zh-CN" altLang="en-US" sz="1800" dirty="0">
                <a:latin typeface="微软雅黑" panose="020B0503020204020204" pitchFamily="34" charset="-122"/>
                <a:ea typeface="微软雅黑" panose="020B0503020204020204" pitchFamily="34" charset="-122"/>
                <a:sym typeface="+mn-ea"/>
              </a:rPr>
              <a:t>绿色设计理念。</a:t>
            </a:r>
            <a:r>
              <a:rPr lang="zh-CN" altLang="en-US" sz="1800" dirty="0">
                <a:latin typeface="微软雅黑" panose="020B0503020204020204" pitchFamily="34" charset="-122"/>
                <a:ea typeface="微软雅黑" panose="020B0503020204020204" pitchFamily="34" charset="-122"/>
              </a:rPr>
              <a:t>选择任意一件智能可穿戴产品（服饰或配件均可，如智能手表、智能运动服、智能眼镜、智能鞋、智能首饰等），线上线下渠道均可</a:t>
            </a:r>
            <a:r>
              <a:rPr lang="zh-CN" altLang="en-GB"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Research subjects: Focused on categories such as fever temperature control, sports equipment, and health monitoring</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and flexible electronic wearable products. Breaking creative boundaries, deeply integrating smart technology with fashionable wearable aesthetics, adhering to green design concept. Select any one smart wearable product (either clothing or accessories, such as smart watches, smart sportswear, smart glasses, smart shoes, smart jewelry, etc.), available through both online and offline channels</a:t>
            </a:r>
            <a:r>
              <a:rPr lang="zh-CN" altLang="en-US" sz="1800" dirty="0">
                <a:latin typeface="微软雅黑" panose="020B0503020204020204" pitchFamily="34" charset="-122"/>
                <a:ea typeface="微软雅黑" panose="020B0503020204020204" pitchFamily="34" charset="-122"/>
              </a:rPr>
              <a:t>；</a:t>
            </a:r>
          </a:p>
          <a:p>
            <a:pPr algn="just">
              <a:lnSpc>
                <a:spcPct val="120000"/>
              </a:lnSpc>
              <a:spcBef>
                <a:spcPts val="0"/>
              </a:spcBef>
              <a:spcAft>
                <a:spcPts val="0"/>
              </a:spcAft>
            </a:pPr>
            <a:endParaRPr lang="zh-CN" altLang="en-US"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zh-CN" altLang="en-US" sz="1800" dirty="0">
                <a:latin typeface="微软雅黑" panose="020B0503020204020204" pitchFamily="34" charset="-122"/>
                <a:ea typeface="微软雅黑" panose="020B0503020204020204" pitchFamily="34" charset="-122"/>
              </a:rPr>
              <a:t>3. 调研内容：记录每个产品的品牌名称、产品名称/型号、</a:t>
            </a:r>
            <a:r>
              <a:rPr lang="zh-CN" altLang="en-US" sz="1800" dirty="0">
                <a:latin typeface="微软雅黑" panose="020B0503020204020204" pitchFamily="34" charset="-122"/>
                <a:ea typeface="微软雅黑" panose="020B0503020204020204" pitchFamily="34" charset="-122"/>
                <a:sym typeface="+mn-ea"/>
              </a:rPr>
              <a:t>了解其设计特点（外观、材质、穿戴方式等）、功能特点（核心技术、传感类型、智能交互等）、技术原理、使用场景及用户体验。</a:t>
            </a:r>
            <a:endParaRPr lang="zh-CN" altLang="en-US" sz="1800" dirty="0">
              <a:latin typeface="微软雅黑" panose="020B0503020204020204" pitchFamily="34" charset="-122"/>
              <a:ea typeface="微软雅黑" panose="020B0503020204020204" pitchFamily="34" charset="-122"/>
            </a:endParaRPr>
          </a:p>
          <a:p>
            <a:pPr algn="just">
              <a:lnSpc>
                <a:spcPct val="120000"/>
              </a:lnSpc>
              <a:spcBef>
                <a:spcPts val="0"/>
              </a:spcBef>
              <a:spcAft>
                <a:spcPts val="0"/>
              </a:spcAft>
            </a:pPr>
            <a:r>
              <a:rPr lang="zh-CN" altLang="en-US" sz="1800" dirty="0">
                <a:latin typeface="微软雅黑" panose="020B0503020204020204" pitchFamily="34" charset="-122"/>
                <a:ea typeface="微软雅黑" panose="020B0503020204020204" pitchFamily="34" charset="-122"/>
              </a:rPr>
              <a:t>Research content: Record the brand name of each product, product name/model, </a:t>
            </a:r>
            <a:r>
              <a:rPr lang="en-US" altLang="zh-CN" sz="1800" dirty="0">
                <a:latin typeface="微软雅黑" panose="020B0503020204020204" pitchFamily="34" charset="-122"/>
                <a:ea typeface="微软雅黑" panose="020B0503020204020204" pitchFamily="34" charset="-122"/>
              </a:rPr>
              <a:t>and understand the </a:t>
            </a:r>
            <a:r>
              <a:rPr lang="zh-CN" altLang="en-US" sz="1800" dirty="0">
                <a:latin typeface="微软雅黑" panose="020B0503020204020204" pitchFamily="34" charset="-122"/>
                <a:ea typeface="微软雅黑" panose="020B0503020204020204" pitchFamily="34" charset="-122"/>
              </a:rPr>
              <a:t>design features (appearance, material, wearing method, etc.), functional features (core technol</a:t>
            </a:r>
            <a:r>
              <a:rPr lang="en-US" altLang="zh-CN" sz="1800" dirty="0">
                <a:latin typeface="微软雅黑" panose="020B0503020204020204" pitchFamily="34" charset="-122"/>
                <a:ea typeface="微软雅黑" panose="020B0503020204020204" pitchFamily="34" charset="-122"/>
              </a:rPr>
              <a:t>ogy, sensor type, smart interaction, etc.), technical principles, usage scenarios, and user experience of each product.</a:t>
            </a:r>
          </a:p>
        </p:txBody>
      </p:sp>
      <p:sp>
        <p:nvSpPr>
          <p:cNvPr id="6" name="文本框 5"/>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7" name="文本框 6"/>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8661199" y="9560551"/>
            <a:ext cx="4288655" cy="583565"/>
          </a:xfrm>
          <a:prstGeom prst="rect">
            <a:avLst/>
          </a:prstGeom>
          <a:noFill/>
        </p:spPr>
        <p:txBody>
          <a:bodyPr wrap="square">
            <a:spAutoFit/>
          </a:bodyPr>
          <a:lstStyle/>
          <a:p>
            <a:pPr algn="ctr"/>
            <a:r>
              <a:rPr lang="zh-CN" altLang="en-US" sz="1600" dirty="0">
                <a:latin typeface="微软雅黑" panose="020B0503020204020204" pitchFamily="34" charset="-122"/>
                <a:ea typeface="微软雅黑" panose="020B0503020204020204" pitchFamily="34" charset="-122"/>
              </a:rPr>
              <a:t>产品照片  </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PRODUCT PICTURES</a:t>
            </a:r>
            <a:endParaRPr lang="zh-CN" altLang="en-US" sz="1600" dirty="0"/>
          </a:p>
        </p:txBody>
      </p:sp>
      <p:sp>
        <p:nvSpPr>
          <p:cNvPr id="16" name="文本框 15"/>
          <p:cNvSpPr txBox="1"/>
          <p:nvPr/>
        </p:nvSpPr>
        <p:spPr>
          <a:xfrm>
            <a:off x="6851888" y="2530202"/>
            <a:ext cx="8713694" cy="368300"/>
          </a:xfrm>
          <a:prstGeom prst="rect">
            <a:avLst/>
          </a:prstGeom>
          <a:noFill/>
        </p:spPr>
        <p:txBody>
          <a:bodyPr wrap="square">
            <a:spAutoFit/>
          </a:bodyPr>
          <a:lstStyle/>
          <a:p>
            <a:pPr lvl="0" algn="l">
              <a:buClrTx/>
              <a:buSzTx/>
              <a:buFontTx/>
            </a:pPr>
            <a:r>
              <a:rPr lang="en-US" altLang="en-GB" sz="1800" dirty="0">
                <a:latin typeface="微软雅黑" panose="020B0503020204020204" pitchFamily="34" charset="-122"/>
                <a:ea typeface="微软雅黑" panose="020B0503020204020204" pitchFamily="34" charset="-122"/>
                <a:sym typeface="+mn-ea"/>
              </a:rPr>
              <a:t>ACCESSORIES</a:t>
            </a:r>
            <a:endParaRPr lang="en-US" altLang="zh-CN" sz="1800" dirty="0">
              <a:latin typeface="微软雅黑" panose="020B0503020204020204" pitchFamily="34" charset="-122"/>
              <a:ea typeface="微软雅黑" panose="020B0503020204020204" pitchFamily="34" charset="-122"/>
              <a:sym typeface="+mn-ea"/>
            </a:endParaRPr>
          </a:p>
        </p:txBody>
      </p:sp>
      <p:grpSp>
        <p:nvGrpSpPr>
          <p:cNvPr id="22" name="组合 21"/>
          <p:cNvGrpSpPr/>
          <p:nvPr/>
        </p:nvGrpSpPr>
        <p:grpSpPr>
          <a:xfrm>
            <a:off x="6976745" y="3042920"/>
            <a:ext cx="7642225" cy="6136640"/>
            <a:chOff x="8782" y="5023"/>
            <a:chExt cx="12600" cy="10118"/>
          </a:xfrm>
        </p:grpSpPr>
        <p:grpSp>
          <p:nvGrpSpPr>
            <p:cNvPr id="14" name="组合 13"/>
            <p:cNvGrpSpPr/>
            <p:nvPr/>
          </p:nvGrpSpPr>
          <p:grpSpPr>
            <a:xfrm>
              <a:off x="8782" y="5023"/>
              <a:ext cx="12600" cy="4670"/>
              <a:chOff x="8782" y="5043"/>
              <a:chExt cx="12547" cy="4650"/>
            </a:xfrm>
          </p:grpSpPr>
          <p:pic>
            <p:nvPicPr>
              <p:cNvPr id="9" name="图片 8"/>
              <p:cNvPicPr>
                <a:picLocks noChangeAspect="1"/>
              </p:cNvPicPr>
              <p:nvPr/>
            </p:nvPicPr>
            <p:blipFill>
              <a:blip r:embed="rId3"/>
              <a:stretch>
                <a:fillRect/>
              </a:stretch>
            </p:blipFill>
            <p:spPr>
              <a:xfrm>
                <a:off x="8782" y="5043"/>
                <a:ext cx="6197" cy="4650"/>
              </a:xfrm>
              <a:prstGeom prst="rect">
                <a:avLst/>
              </a:prstGeom>
            </p:spPr>
          </p:pic>
          <p:pic>
            <p:nvPicPr>
              <p:cNvPr id="10" name="图片 9"/>
              <p:cNvPicPr>
                <a:picLocks noChangeAspect="1"/>
              </p:cNvPicPr>
              <p:nvPr/>
            </p:nvPicPr>
            <p:blipFill>
              <a:blip r:embed="rId4"/>
              <a:stretch>
                <a:fillRect/>
              </a:stretch>
            </p:blipFill>
            <p:spPr>
              <a:xfrm>
                <a:off x="15131" y="5043"/>
                <a:ext cx="6199" cy="4650"/>
              </a:xfrm>
              <a:prstGeom prst="rect">
                <a:avLst/>
              </a:prstGeom>
            </p:spPr>
          </p:pic>
        </p:grpSp>
        <p:grpSp>
          <p:nvGrpSpPr>
            <p:cNvPr id="13" name="组合 12"/>
            <p:cNvGrpSpPr/>
            <p:nvPr/>
          </p:nvGrpSpPr>
          <p:grpSpPr>
            <a:xfrm>
              <a:off x="8782" y="9793"/>
              <a:ext cx="12597" cy="5349"/>
              <a:chOff x="8782" y="9772"/>
              <a:chExt cx="10433" cy="4430"/>
            </a:xfrm>
          </p:grpSpPr>
          <p:pic>
            <p:nvPicPr>
              <p:cNvPr id="11" name="图片 10"/>
              <p:cNvPicPr>
                <a:picLocks noChangeAspect="1"/>
              </p:cNvPicPr>
              <p:nvPr/>
            </p:nvPicPr>
            <p:blipFill>
              <a:blip r:embed="rId5"/>
              <a:stretch>
                <a:fillRect/>
              </a:stretch>
            </p:blipFill>
            <p:spPr>
              <a:xfrm>
                <a:off x="8782" y="9780"/>
                <a:ext cx="4422" cy="4422"/>
              </a:xfrm>
              <a:prstGeom prst="rect">
                <a:avLst/>
              </a:prstGeom>
            </p:spPr>
          </p:pic>
          <p:pic>
            <p:nvPicPr>
              <p:cNvPr id="12" name="图片 11"/>
              <p:cNvPicPr>
                <a:picLocks noChangeAspect="1"/>
              </p:cNvPicPr>
              <p:nvPr/>
            </p:nvPicPr>
            <p:blipFill>
              <a:blip r:embed="rId6"/>
              <a:stretch>
                <a:fillRect/>
              </a:stretch>
            </p:blipFill>
            <p:spPr>
              <a:xfrm>
                <a:off x="13309" y="9772"/>
                <a:ext cx="5906" cy="4430"/>
              </a:xfrm>
              <a:prstGeom prst="rect">
                <a:avLst/>
              </a:prstGeom>
            </p:spPr>
          </p:pic>
        </p:grpSp>
      </p:grpSp>
      <p:sp>
        <p:nvSpPr>
          <p:cNvPr id="25" name="文本框 24"/>
          <p:cNvSpPr txBox="1"/>
          <p:nvPr/>
        </p:nvSpPr>
        <p:spPr>
          <a:xfrm>
            <a:off x="545465" y="2280285"/>
            <a:ext cx="6252845" cy="7844790"/>
          </a:xfrm>
          <a:prstGeom prst="rect">
            <a:avLst/>
          </a:prstGeom>
          <a:noFill/>
        </p:spPr>
        <p:txBody>
          <a:bodyPr wrap="square" rtlCol="0" anchor="t">
            <a:noAutofit/>
          </a:bodyPr>
          <a:lstStyle/>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品牌名称</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/BRANDS NAME</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：三星</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SAMSUNG</a:t>
            </a:r>
            <a:r>
              <a:rPr lang="en-US" altLang="zh-CN" sz="1400" cap="all">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产品名称</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型号</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PRODUCTS NAME/MODEL</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可穿戴耳机</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WEARABLE AUDIO</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设计特点（外观、材质、穿戴方式等）</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DESIGN FEATURES (APPEARANCE, MATERIAL, WEARING METHOD, ETC.)</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indent="355600" algn="just" fontAlgn="auto">
              <a:lnSpc>
                <a:spcPct val="120000"/>
              </a:lnSpc>
              <a:spcBef>
                <a:spcPts val="0"/>
              </a:spcBef>
              <a:spcAft>
                <a:spcPts val="0"/>
              </a:spcAft>
              <a:buFont typeface="Arial" panose="020B0604020202020204" pitchFamily="34" charset="0"/>
              <a:buNone/>
              <a:extLst>
                <a:ext uri="{35155182-B16C-46BC-9424-99874614C6A1}">
                  <wpsdc:indentchars xmlns:wpsdc="http://www.wps.cn/officeDocument/2017/drawingmlCustomData" xmlns="" val="200" checksum="3837665281"/>
                </a:ext>
              </a:extLst>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开放式圆环耳挂搭配磁吸腕带，外形如首饰，收纳时耳饰吸附于腕饰变身手镯。</a:t>
            </a:r>
          </a:p>
          <a:p>
            <a:pPr indent="355600" algn="just" fontAlgn="auto">
              <a:lnSpc>
                <a:spcPct val="120000"/>
              </a:lnSpc>
              <a:spcBef>
                <a:spcPts val="0"/>
              </a:spcBef>
              <a:spcAft>
                <a:spcPts val="0"/>
              </a:spcAft>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Open hoop earhook with magnetic wristband, looks like jewelry; earring snaps onto wristband to become a bracelet when not in use.</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功能特点（核心技术、传感类型、智能交互等）</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FUNCTIONAL FEATURES (CORE TECHNOLOGY, SENSOR TYPE, SMART INTERACTION, ETC.)</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indent="355600" algn="just" fontAlgn="auto">
              <a:lnSpc>
                <a:spcPct val="120000"/>
              </a:lnSpc>
              <a:spcBef>
                <a:spcPts val="0"/>
              </a:spcBef>
              <a:spcAft>
                <a:spcPts val="0"/>
              </a:spcAft>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实时学习音频偏好并自动适配场景，旋转手腕即可切换专注与环境感知模式。</a:t>
            </a:r>
          </a:p>
          <a:p>
            <a:pPr indent="355600" algn="just" fontAlgn="auto">
              <a:lnSpc>
                <a:spcPct val="120000"/>
              </a:lnSpc>
              <a:spcBef>
                <a:spcPts val="0"/>
              </a:spcBef>
              <a:spcAft>
                <a:spcPts val="0"/>
              </a:spcAft>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AI learns audio preferences in real time and auto-adapts to scenes; rotating wrist switches between content-focused and environment-aware modes.</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技术原理</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/TECHNICAL PRINCIPLE</a:t>
            </a:r>
          </a:p>
          <a:p>
            <a:pPr indent="355600" algn="just">
              <a:lnSpc>
                <a:spcPct val="120000"/>
              </a:lnSpc>
              <a:spcBef>
                <a:spcPts val="0"/>
              </a:spcBef>
              <a:spcAft>
                <a:spcPts val="0"/>
              </a:spcAft>
              <a:buClrTx/>
              <a:buSzTx/>
              <a:buNone/>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耳饰输出音频，腕饰追踪数据，AI分析24小时声音偏好并自动分类过滤。</a:t>
            </a:r>
          </a:p>
          <a:p>
            <a:pPr indent="355600" algn="just">
              <a:lnSpc>
                <a:spcPct val="120000"/>
              </a:lnSpc>
              <a:spcBef>
                <a:spcPts val="0"/>
              </a:spcBef>
              <a:spcAft>
                <a:spcPts val="0"/>
              </a:spcAft>
              <a:buClrTx/>
              <a:buSzTx/>
              <a:buNone/>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Ear ring outputs audio, wrist piece tracks data, AI analyzes 24-hour sound preferences and automatically filters by category.</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使用场景</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/USE CASES</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通勤、办公、社交等日常场合，避免传统耳机的社交尴尬。</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Daily scenarios like commuting, working, and social gatherings — avoids the social awkwardness of traditional earbuds.</a:t>
            </a:r>
          </a:p>
          <a:p>
            <a:pPr marL="285750" indent="-285750" algn="just">
              <a:lnSpc>
                <a:spcPct val="120000"/>
              </a:lnSpc>
              <a:spcBef>
                <a:spcPts val="0"/>
              </a:spcBef>
              <a:spcAft>
                <a:spcPts val="0"/>
              </a:spcAft>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用户体验</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/USER EXPERIENCE</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开放式佩戴舒适无压迫，磁吸收纳变身手镯，转腕即可切换模式。</a:t>
            </a:r>
          </a:p>
          <a:p>
            <a:pPr indent="355600" algn="just">
              <a:lnSpc>
                <a:spcPct val="120000"/>
              </a:lnSpc>
              <a:spcBef>
                <a:spcPts val="0"/>
              </a:spcBef>
              <a:spcAft>
                <a:spcPts val="0"/>
              </a:spcAft>
              <a:buClrTx/>
              <a:buSzTx/>
              <a:buFontTx/>
              <a:extLst>
                <a:ext uri="{35155182-B16C-46BC-9424-99874614C6A1}">
                  <wpsdc:indentchars xmlns:wpsdc="http://www.wps.cn/officeDocument/2017/drawingmlCustomData" xmlns="" val="200" checksum="3837665281"/>
                </a:ext>
              </a:extLst>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Open-ear design offers comfortable, pressure-free wear; magnetic storage transforms into a bracelet; rotating wrist switches modes instantly.</a:t>
            </a:r>
          </a:p>
        </p:txBody>
      </p:sp>
      <p:sp>
        <p:nvSpPr>
          <p:cNvPr id="6" name="文本框 5"/>
          <p:cNvSpPr txBox="1"/>
          <p:nvPr/>
        </p:nvSpPr>
        <p:spPr>
          <a:xfrm>
            <a:off x="1142654" y="1463526"/>
            <a:ext cx="6712192" cy="706755"/>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产品</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品牌调研</a:t>
            </a:r>
            <a:endParaRPr lang="en-US" altLang="zh-CN" sz="2000" b="1" dirty="0">
              <a:latin typeface="微软雅黑" panose="020B0503020204020204" pitchFamily="34" charset="-122"/>
              <a:ea typeface="微软雅黑" panose="020B0503020204020204" pitchFamily="34" charset="-122"/>
            </a:endParaRPr>
          </a:p>
          <a:p>
            <a:r>
              <a:rPr lang="en-GB" altLang="zh-CN" sz="2000" b="1" dirty="0">
                <a:latin typeface="微软雅黑" panose="020B0503020204020204" pitchFamily="34" charset="-122"/>
                <a:ea typeface="微软雅黑" panose="020B0503020204020204" pitchFamily="34" charset="-122"/>
              </a:rPr>
              <a:t>PRODUCT </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BRAND </a:t>
            </a:r>
            <a:r>
              <a:rPr lang="en-GB" altLang="zh-CN" sz="2000" b="1" dirty="0">
                <a:latin typeface="微软雅黑" panose="020B0503020204020204" pitchFamily="34" charset="-122"/>
                <a:ea typeface="微软雅黑" panose="020B0503020204020204" pitchFamily="34" charset="-122"/>
              </a:rPr>
              <a:t>RESEARCH</a:t>
            </a:r>
          </a:p>
        </p:txBody>
      </p:sp>
      <p:sp>
        <p:nvSpPr>
          <p:cNvPr id="2" name="文本框 1"/>
          <p:cNvSpPr txBox="1"/>
          <p:nvPr/>
        </p:nvSpPr>
        <p:spPr>
          <a:xfrm>
            <a:off x="272623" y="1386204"/>
            <a:ext cx="1300996" cy="829945"/>
          </a:xfrm>
          <a:prstGeom prst="rect">
            <a:avLst/>
          </a:prstGeom>
          <a:noFill/>
        </p:spPr>
        <p:txBody>
          <a:bodyPr wrap="square" rtlCol="0">
            <a:spAutoFit/>
          </a:bodyPr>
          <a:lstStyle/>
          <a:p>
            <a:r>
              <a:rPr lang="en-US" altLang="zh-CN" sz="4800" i="1" dirty="0">
                <a:latin typeface="微软雅黑" panose="020B0503020204020204" pitchFamily="34" charset="-122"/>
                <a:ea typeface="微软雅黑" panose="020B0503020204020204" pitchFamily="34" charset="-122"/>
              </a:rPr>
              <a:t>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529556"/>
            <a:ext cx="5763732" cy="7180580"/>
          </a:xfrm>
          <a:prstGeom prst="rect">
            <a:avLst/>
          </a:prstGeom>
          <a:noFill/>
        </p:spPr>
        <p:txBody>
          <a:bodyPr wrap="square">
            <a:spAutoFit/>
          </a:bodyPr>
          <a:lstStyle/>
          <a:p>
            <a:pPr algn="just">
              <a:lnSpc>
                <a:spcPct val="18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请聚焦于发热温控、运动装备、健康监护、</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柔性电子穿戴产品等类别，完成智能可穿戴产品的创意概念设计。</a:t>
            </a:r>
          </a:p>
          <a:p>
            <a:pPr marL="285750" indent="-285750" algn="just">
              <a:lnSpc>
                <a:spcPct val="180000"/>
              </a:lnSpc>
              <a:buFont typeface="Arial" panose="020B0604020202020204" pitchFamily="34" charset="0"/>
              <a:buChar char="•"/>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打破创意边界，深度融合智能科技与时尚穿戴美学，秉持绿色设计理念，打造兼具质感与格调的全新生活礼品范式；</a:t>
            </a: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作品需明确产品服务对象及应用场景，如面向特殊群体的健康监测穿戴、面向户外运动人群的智能防护装备、面向办公场景的舒适调节产品等，解决具体使用痛点，展现科技赋能生活的创新价值；</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作品以创意概念方案为主，无需实物打样，重点体现智能功能创新、穿戴体验、视觉美学与绿色设计理念，推动科技、时尚与实用功能的融合统一</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设计应基于现有成熟智能技术，兼顾安全舒适、可量产与成本可控等现实应用需求，具备一定产业化落地潜力</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285750" indent="-285750" algn="just">
              <a:lnSpc>
                <a:spcPct val="180000"/>
              </a:lnSpc>
              <a:buFont typeface="Arial" panose="020B0604020202020204" pitchFamily="34" charset="0"/>
              <a:buChar char="•"/>
            </a:pP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参赛者可围绕上述方向任选主题，提交单件作品或系列化产品设计方案</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ct val="180000"/>
              </a:lnSpc>
              <a:buFont typeface="Arial" panose="020B0604020202020204" pitchFamily="34" charset="0"/>
              <a:buChar char="•"/>
            </a:pP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7519342" y="2529556"/>
            <a:ext cx="6646363" cy="6822440"/>
          </a:xfrm>
          <a:prstGeom prst="rect">
            <a:avLst/>
          </a:prstGeom>
          <a:noFill/>
        </p:spPr>
        <p:txBody>
          <a:bodyPr wrap="square">
            <a:spAutoFit/>
          </a:bodyPr>
          <a:lstStyle/>
          <a:p>
            <a:pPr algn="just">
              <a:lnSpc>
                <a:spcPct val="130000"/>
              </a:lnSpc>
            </a:pPr>
            <a:r>
              <a:rPr lang="en-US" altLang="en-GB" sz="1400" dirty="0">
                <a:latin typeface="微软雅黑" panose="020B0503020204020204" pitchFamily="34" charset="-122"/>
                <a:ea typeface="微软雅黑" panose="020B0503020204020204" pitchFamily="34" charset="-122"/>
              </a:rPr>
              <a:t>1</a:t>
            </a:r>
            <a:r>
              <a:rPr lang="en-GB" altLang="zh-CN"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Please focus on categories such as heat dissipation and temperature control, sports equipment, health monitoring, and flexible electronic wearable products, and complete the creative concept design of smart wearable products.</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Breaking creative boundaries, deeply integrating smart technology with fashionable wearable aesthetics, and adhering to the concept of green design, we create a new paradigm of lifestyle gifts that combines quality and style</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1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works should clearly define the target audience and application scenarios of the products and services, such as health monitoring wearables for special groups, intelligent protective equipment for outdoor sports enthusiasts, and comfort adjustment products for office scenarios, etc., to solve specific pain points and demonstrate the innovative value of technology empowering life;</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works are mainly creative concept solutions, without the need for physical prototypes. They focus on showcasing intelligent functional innovation, wearable experience, visual aesthetics and green design concepts, and promote the integration and unity of technology, fashion and practicality.</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design should be based on existing mature intelligent technologies, taking into account the practical application needs such as safety and comfort, mass production and cost control, and have a certain potential for industrialization.</a:t>
            </a:r>
          </a:p>
          <a:p>
            <a:pPr marL="285750" indent="-285750" algn="just">
              <a:lnSpc>
                <a:spcPct val="13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Participants may choose any theme from the above directions and submit a single work or a series of product design proposals.</a:t>
            </a:r>
          </a:p>
        </p:txBody>
      </p:sp>
      <p:sp>
        <p:nvSpPr>
          <p:cNvPr id="4" name="文本框 3"/>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11" name="文本框 10"/>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702911"/>
            <a:ext cx="5763732" cy="6337935"/>
          </a:xfrm>
          <a:prstGeom prst="rect">
            <a:avLst/>
          </a:prstGeom>
          <a:noFill/>
        </p:spPr>
        <p:txBody>
          <a:bodyPr wrap="square">
            <a:spAutoFit/>
          </a:bodyPr>
          <a:lstStyle/>
          <a:p>
            <a:pPr algn="just">
              <a:lnSpc>
                <a:spcPct val="170000"/>
              </a:lnSpc>
            </a:pPr>
            <a:r>
              <a:rPr lang="zh-CN" altLang="en-US" sz="1600" dirty="0">
                <a:latin typeface="微软雅黑" panose="020B0503020204020204" pitchFamily="34" charset="-122"/>
                <a:ea typeface="微软雅黑" panose="020B0503020204020204" pitchFamily="34" charset="-122"/>
                <a:sym typeface="+mn-ea"/>
              </a:rPr>
              <a:t>2. </a:t>
            </a:r>
            <a:r>
              <a:rPr lang="zh-CN" altLang="en-US" sz="1600" dirty="0">
                <a:latin typeface="微软雅黑" panose="020B0503020204020204" pitchFamily="34" charset="-122"/>
                <a:ea typeface="微软雅黑" panose="020B0503020204020204" pitchFamily="34" charset="-122"/>
              </a:rPr>
              <a:t>完整</a:t>
            </a:r>
            <a:r>
              <a:rPr lang="zh-CN" altLang="en-US" sz="1600" dirty="0">
                <a:latin typeface="微软雅黑" panose="020B0503020204020204" pitchFamily="34" charset="-122"/>
                <a:ea typeface="微软雅黑" panose="020B0503020204020204" pitchFamily="34" charset="-122"/>
                <a:sym typeface="+mn-ea"/>
              </a:rPr>
              <a:t>创意概念和设计方案</a:t>
            </a:r>
            <a:r>
              <a:rPr lang="zh-CN" altLang="en-US" sz="1600" dirty="0">
                <a:latin typeface="微软雅黑" panose="020B0503020204020204" pitchFamily="34" charset="-122"/>
                <a:ea typeface="微软雅黑" panose="020B0503020204020204" pitchFamily="34" charset="-122"/>
              </a:rPr>
              <a:t>包括：</a:t>
            </a:r>
          </a:p>
          <a:p>
            <a:pPr marL="285750" indent="-285750" algn="just" defTabSz="266700">
              <a:lnSpc>
                <a:spcPct val="17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创意概念：</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作品名称</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灵感来源</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预设的智能功能</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应用场景</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穿戴形式</a:t>
            </a:r>
          </a:p>
          <a:p>
            <a:pPr marL="285750" indent="-285750" algn="just" defTabSz="266700">
              <a:lnSpc>
                <a:spcPct val="17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设计方案：</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正、背面效果图，以及左、右侧面效果图</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色彩与材料构想</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标注色彩名称和潘通色号</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标注材料类别</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详细设计说明</a:t>
            </a:r>
          </a:p>
          <a:p>
            <a:pPr marL="800100" lvl="1" indent="-342900" algn="just"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sym typeface="+mn-ea"/>
              </a:rPr>
              <a:t>设计草图</a:t>
            </a:r>
          </a:p>
          <a:p>
            <a:pPr indent="0" algn="just" defTabSz="266700">
              <a:lnSpc>
                <a:spcPct val="170000"/>
              </a:lnSpc>
              <a:buFont typeface="Arial" panose="020B0604020202020204" pitchFamily="34" charset="0"/>
              <a:buNone/>
            </a:pPr>
            <a:endParaRPr lang="zh-CN" altLang="en-US" sz="16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7519342" y="2657826"/>
            <a:ext cx="6646363" cy="6294120"/>
          </a:xfrm>
          <a:prstGeom prst="rect">
            <a:avLst/>
          </a:prstGeom>
          <a:noFill/>
        </p:spPr>
        <p:txBody>
          <a:bodyPr wrap="square">
            <a:spAutoFit/>
          </a:bodyPr>
          <a:lstStyle/>
          <a:p>
            <a:pPr algn="just">
              <a:lnSpc>
                <a:spcPct val="180000"/>
              </a:lnSpc>
            </a:pPr>
            <a:r>
              <a:rPr lang="en-GB" altLang="zh-CN" sz="1600" dirty="0">
                <a:latin typeface="微软雅黑" panose="020B0503020204020204" pitchFamily="34" charset="-122"/>
                <a:ea typeface="微软雅黑" panose="020B0503020204020204" pitchFamily="34" charset="-122"/>
              </a:rPr>
              <a:t>2. </a:t>
            </a:r>
            <a:r>
              <a:rPr lang="en-US" altLang="zh-CN" sz="1600" dirty="0">
                <a:latin typeface="微软雅黑" panose="020B0503020204020204" pitchFamily="34" charset="-122"/>
                <a:ea typeface="微软雅黑" panose="020B0503020204020204" pitchFamily="34" charset="-122"/>
              </a:rPr>
              <a:t>The complete creative concept and design scheme include:</a:t>
            </a:r>
          </a:p>
          <a:p>
            <a:pPr marL="285750" indent="-285750" algn="just">
              <a:lnSpc>
                <a:spcPct val="18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Creative concept:</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Title of the work</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Inspiration</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Preset smart functions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Application scenarios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Wearing form</a:t>
            </a:r>
          </a:p>
          <a:p>
            <a:pPr marL="285750" indent="-285750" algn="just">
              <a:lnSpc>
                <a:spcPct val="18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Design scheme:</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Front and back views, as well as left and right side views.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Color and Material Concepts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Label the color name and Pantone color code.</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Label material category</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Detailed design specifications</a:t>
            </a:r>
          </a:p>
          <a:p>
            <a:pPr marL="869950" lvl="1" indent="-342900" algn="just">
              <a:lnSpc>
                <a:spcPct val="180000"/>
              </a:lnSpc>
              <a:buFont typeface="+mj-ea"/>
              <a:buAutoNum type="circleNumDbPlain"/>
            </a:pPr>
            <a:r>
              <a:rPr lang="en-US" altLang="zh-CN" sz="1600" dirty="0">
                <a:latin typeface="微软雅黑" panose="020B0503020204020204" pitchFamily="34" charset="-122"/>
                <a:ea typeface="微软雅黑" panose="020B0503020204020204" pitchFamily="34" charset="-122"/>
              </a:rPr>
              <a:t>Design sketch</a:t>
            </a:r>
          </a:p>
        </p:txBody>
      </p:sp>
      <p:sp>
        <p:nvSpPr>
          <p:cNvPr id="4" name="文本框 3"/>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11" name="文本框 10"/>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862931"/>
            <a:ext cx="12350364" cy="3538220"/>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如果采用人工智能协助设计，需完整呈现</a:t>
            </a:r>
            <a:r>
              <a:rPr lang="en-US" altLang="zh-CN" sz="1600" dirty="0">
                <a:latin typeface="微软雅黑" panose="020B0503020204020204" pitchFamily="34" charset="-122"/>
                <a:ea typeface="微软雅黑" panose="020B0503020204020204" pitchFamily="34" charset="-122"/>
              </a:rPr>
              <a:t>AIGC</a:t>
            </a:r>
            <a:r>
              <a:rPr lang="zh-CN" altLang="en-US" sz="1600" dirty="0">
                <a:latin typeface="微软雅黑" panose="020B0503020204020204" pitchFamily="34" charset="-122"/>
                <a:ea typeface="微软雅黑" panose="020B0503020204020204" pitchFamily="34" charset="-122"/>
              </a:rPr>
              <a:t>的生成过程，包括使用的</a:t>
            </a:r>
            <a:r>
              <a:rPr lang="en-US" altLang="zh-CN" sz="1600" dirty="0">
                <a:latin typeface="微软雅黑" panose="020B0503020204020204" pitchFamily="34" charset="-122"/>
                <a:ea typeface="微软雅黑" panose="020B0503020204020204" pitchFamily="34" charset="-122"/>
              </a:rPr>
              <a:t>AI</a:t>
            </a:r>
            <a:r>
              <a:rPr lang="zh-CN" altLang="en-US" sz="1600" dirty="0">
                <a:latin typeface="微软雅黑" panose="020B0503020204020204" pitchFamily="34" charset="-122"/>
                <a:ea typeface="微软雅黑" panose="020B0503020204020204" pitchFamily="34" charset="-122"/>
              </a:rPr>
              <a:t>工具、提示词、工作流示意图或分工清单，清晰展示从概念意向到模型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手绘底图，再到初次生成、迭代，最终完成成图的整个流程。不得采用他人知识产权的图片垫图。</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200000"/>
              </a:lnSpc>
              <a:buFont typeface="Arial" panose="020B0604020202020204" pitchFamily="34" charset="0"/>
              <a:buChar char="•"/>
            </a:pPr>
            <a:r>
              <a:rPr lang="en-GB" altLang="zh-CN" sz="1600" dirty="0">
                <a:latin typeface="微软雅黑" panose="020B0503020204020204" pitchFamily="34" charset="-122"/>
                <a:ea typeface="微软雅黑" panose="020B0503020204020204" pitchFamily="34" charset="-122"/>
              </a:rPr>
              <a:t>If the design is assisted by artificial intelligence, the generation process of AIGC should be fully presented, including the AI tools used, prompt words, workflow diagrams or labor division lists, and the entire process from conceptual intention to model/hand-drawn base drawing, to initial generation, iteration, and finally the completion of the drawing should be clearly shown. It is not allowed to use other people's intellectual property rights.</a:t>
            </a:r>
            <a:endParaRPr lang="zh-CN" altLang="en-US" sz="1600" dirty="0">
              <a:latin typeface="微软雅黑" panose="020B0503020204020204" pitchFamily="34" charset="-122"/>
              <a:ea typeface="微软雅黑" panose="020B0503020204020204" pitchFamily="34" charset="-122"/>
            </a:endParaRPr>
          </a:p>
          <a:p>
            <a:pPr marL="285750" indent="-285750" algn="just">
              <a:lnSpc>
                <a:spcPct val="200000"/>
              </a:lnSpc>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1191704" y="1371449"/>
            <a:ext cx="4231416" cy="706755"/>
          </a:xfrm>
          <a:prstGeom prst="rect">
            <a:avLst/>
          </a:prstGeom>
          <a:noFill/>
        </p:spPr>
        <p:txBody>
          <a:bodyPr wrap="square" rtlCol="0">
            <a:spAutoFit/>
          </a:bodyPr>
          <a:lstStyle>
            <a:defPPr>
              <a:defRPr lang="en-US"/>
            </a:defPPr>
            <a:lvl1pPr>
              <a:defRPr sz="2800">
                <a:latin typeface="微软雅黑" panose="020B0503020204020204" pitchFamily="34" charset="-122"/>
                <a:ea typeface="微软雅黑" panose="020B0503020204020204" pitchFamily="34" charset="-122"/>
              </a:defRPr>
            </a:lvl1pPr>
          </a:lstStyle>
          <a:p>
            <a:r>
              <a:rPr lang="zh-CN" altLang="en-US" sz="2000" b="1" dirty="0"/>
              <a:t>设计作品</a:t>
            </a:r>
            <a:endParaRPr lang="en-US" altLang="zh-CN" sz="2000" b="1" dirty="0"/>
          </a:p>
          <a:p>
            <a:r>
              <a:rPr lang="en-GB" altLang="zh-CN" sz="2000" b="1" dirty="0"/>
              <a:t>DESIGN WORKS</a:t>
            </a:r>
          </a:p>
        </p:txBody>
      </p:sp>
      <p:sp>
        <p:nvSpPr>
          <p:cNvPr id="11" name="文本框 10"/>
          <p:cNvSpPr txBox="1"/>
          <p:nvPr/>
        </p:nvSpPr>
        <p:spPr>
          <a:xfrm>
            <a:off x="282351" y="1340672"/>
            <a:ext cx="940347" cy="829945"/>
          </a:xfrm>
          <a:prstGeom prst="rect">
            <a:avLst/>
          </a:prstGeom>
          <a:noFill/>
        </p:spPr>
        <p:txBody>
          <a:bodyPr wrap="square" rtlCol="0">
            <a:spAutoFit/>
          </a:bodyPr>
          <a:lstStyle>
            <a:defPPr>
              <a:defRPr lang="en-US"/>
            </a:defPPr>
            <a:lvl1pPr>
              <a:defRPr sz="6000" i="1">
                <a:latin typeface="微软雅黑" panose="020B0503020204020204" pitchFamily="34" charset="-122"/>
                <a:ea typeface="微软雅黑" panose="020B0503020204020204" pitchFamily="34" charset="-122"/>
              </a:defRPr>
            </a:lvl1pPr>
          </a:lstStyle>
          <a:p>
            <a:r>
              <a:rPr lang="en-US" altLang="zh-CN" sz="4800" dirty="0"/>
              <a:t>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jimeng-2026-05-19-5406-生成类似风格的灵感图，表现未来人与 ai 机器人的互动，人和机器人的形象要有所变..."/>
          <p:cNvPicPr>
            <a:picLocks noChangeAspect="1"/>
          </p:cNvPicPr>
          <p:nvPr/>
        </p:nvPicPr>
        <p:blipFill>
          <a:blip r:embed="rId2"/>
          <a:srcRect t="2274" b="3125"/>
          <a:stretch>
            <a:fillRect/>
          </a:stretch>
        </p:blipFill>
        <p:spPr>
          <a:xfrm>
            <a:off x="0" y="1235075"/>
            <a:ext cx="15142845" cy="9550400"/>
          </a:xfrm>
          <a:prstGeom prst="rect">
            <a:avLst/>
          </a:prstGeom>
        </p:spPr>
      </p:pic>
      <p:sp>
        <p:nvSpPr>
          <p:cNvPr id="10" name="文本框 9"/>
          <p:cNvSpPr txBox="1"/>
          <p:nvPr/>
        </p:nvSpPr>
        <p:spPr>
          <a:xfrm>
            <a:off x="393526" y="371975"/>
            <a:ext cx="2452370" cy="638810"/>
          </a:xfrm>
          <a:prstGeom prst="rect">
            <a:avLst/>
          </a:prstGeom>
          <a:noFill/>
        </p:spPr>
        <p:txBody>
          <a:bodyPr wrap="none" rtlCol="0">
            <a:spAutoFit/>
          </a:bodyPr>
          <a:lstStyle/>
          <a:p>
            <a:r>
              <a:rPr lang="zh-CN" altLang="en-US" sz="1775" b="1" dirty="0">
                <a:latin typeface="微软雅黑" panose="020B0503020204020204" pitchFamily="34" charset="-122"/>
                <a:ea typeface="微软雅黑" panose="020B0503020204020204" pitchFamily="34" charset="-122"/>
                <a:cs typeface="微软雅黑" panose="020B0503020204020204" pitchFamily="34" charset="-122"/>
              </a:rPr>
              <a:t>创意概念</a:t>
            </a:r>
            <a:endParaRPr lang="en-US" altLang="zh-CN" sz="1775" b="1" dirty="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775" b="1" dirty="0">
                <a:latin typeface="微软雅黑" panose="020B0503020204020204" pitchFamily="34" charset="-122"/>
                <a:ea typeface="微软雅黑" panose="020B0503020204020204" pitchFamily="34" charset="-122"/>
                <a:cs typeface="微软雅黑" panose="020B0503020204020204" pitchFamily="34" charset="-122"/>
              </a:rPr>
              <a:t>CREATIVE CONCEPT</a:t>
            </a:r>
          </a:p>
        </p:txBody>
      </p:sp>
      <p:sp>
        <p:nvSpPr>
          <p:cNvPr id="11" name="文本框 10"/>
          <p:cNvSpPr txBox="1"/>
          <p:nvPr/>
        </p:nvSpPr>
        <p:spPr>
          <a:xfrm>
            <a:off x="256540" y="7945120"/>
            <a:ext cx="8113395" cy="2427605"/>
          </a:xfrm>
          <a:prstGeom prst="rect">
            <a:avLst/>
          </a:prstGeom>
          <a:solidFill>
            <a:srgbClr val="FFFFFF">
              <a:alpha val="76863"/>
            </a:srgbClr>
          </a:solidFill>
          <a:ln>
            <a:noFill/>
          </a:ln>
        </p:spPr>
        <p:txBody>
          <a:bodyPr wrap="square" rtlCol="0">
            <a:spAutoFit/>
          </a:bodyPr>
          <a:lstStyle/>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作品名称</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/Title of the work</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灵感来源</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/Inspiration</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预设的智能功能</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/Preset smart functions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应用场景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/Application scenarios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800100" lvl="1" indent="-342900" defTabSz="266700">
              <a:lnSpc>
                <a:spcPct val="170000"/>
              </a:lnSpc>
              <a:buFont typeface="+mj-ea"/>
              <a:buAutoNum type="circleNumDbPlai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穿戴形式</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595" dirty="0">
                <a:latin typeface="微软雅黑" panose="020B0503020204020204" pitchFamily="34" charset="-122"/>
                <a:ea typeface="微软雅黑" panose="020B0503020204020204" pitchFamily="34" charset="-122"/>
                <a:cs typeface="微软雅黑" panose="020B0503020204020204" pitchFamily="34" charset="-122"/>
              </a:rPr>
              <a:t>Wearing form</a:t>
            </a:r>
            <a:r>
              <a:rPr lang="zh-CN" altLang="en-US" sz="1595"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95" dirty="0">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1595"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4918075" y="5484495"/>
            <a:ext cx="5959475" cy="1050925"/>
          </a:xfrm>
          <a:prstGeom prst="rect">
            <a:avLst/>
          </a:prstGeom>
          <a:solidFill>
            <a:schemeClr val="bg1">
              <a:alpha val="82000"/>
            </a:schemeClr>
          </a:solidFill>
        </p:spPr>
        <p:txBody>
          <a:bodyPr wrap="square" rtlCol="0">
            <a:spAutoFit/>
          </a:bodyPr>
          <a:lstStyle/>
          <a:p>
            <a:pPr algn="just"/>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此图片仅为示例，请替换为自己的灵感图</a:t>
            </a:r>
          </a:p>
          <a:p>
            <a:pPr algn="just"/>
            <a:r>
              <a:rPr lang="en-US" altLang="zh-C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This image is for reference only. Replace it with your own inspiration image.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b3a467-b2e6-4e89-9a09-f6bc2369e1be"/>
  <p:tag name="COMMONDATA" val="eyJoZGlkIjoiZDQyMTQwYjJmZjFjZDFmNjIzNDUwMjYyNDJiNTI1OWMifQ=="/>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内容"/>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9823_1*a*1"/>
  <p:tag name="KSO_WM_TEMPLATE_CATEGORY" val="diagram"/>
  <p:tag name="KSO_WM_TEMPLATE_INDEX" val="2022982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3063</Words>
  <Application>Microsoft Office PowerPoint</Application>
  <PresentationFormat>自定义</PresentationFormat>
  <Paragraphs>330</Paragraphs>
  <Slides>18</Slides>
  <Notes>5</Notes>
  <HiddenSlides>0</HiddenSlides>
  <MMClips>0</MMClips>
  <ScaleCrop>false</ScaleCrop>
  <HeadingPairs>
    <vt:vector size="6" baseType="variant">
      <vt:variant>
        <vt:lpstr>已用的字体</vt:lpstr>
      </vt:variant>
      <vt:variant>
        <vt:i4>6</vt:i4>
      </vt:variant>
      <vt:variant>
        <vt:lpstr>主题</vt:lpstr>
      </vt:variant>
      <vt:variant>
        <vt:i4>6</vt:i4>
      </vt:variant>
      <vt:variant>
        <vt:lpstr>幻灯片标题</vt:lpstr>
      </vt:variant>
      <vt:variant>
        <vt:i4>18</vt:i4>
      </vt:variant>
    </vt:vector>
  </HeadingPairs>
  <TitlesOfParts>
    <vt:vector size="30" baseType="lpstr">
      <vt:lpstr>微软雅黑</vt:lpstr>
      <vt:lpstr>MiSans Normal</vt:lpstr>
      <vt:lpstr>冬青黑体简体中文 W3</vt:lpstr>
      <vt:lpstr>等线</vt:lpstr>
      <vt:lpstr>Arial</vt:lpstr>
      <vt:lpstr>Yu Gothic Medium</vt:lpstr>
      <vt:lpstr>自定义设计方案</vt:lpstr>
      <vt:lpstr>7_自定义设计方案</vt:lpstr>
      <vt:lpstr>1_自定义设计方案</vt:lpstr>
      <vt:lpstr>2_自定义设计方案</vt:lpstr>
      <vt:lpstr>5_自定义设计方案</vt:lpstr>
      <vt:lpstr>3_自定义设计方案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 思</dc:creator>
  <cp:lastModifiedBy>Yuru Cai</cp:lastModifiedBy>
  <cp:revision>1724</cp:revision>
  <cp:lastPrinted>2026-06-15T05:11:00Z</cp:lastPrinted>
  <dcterms:created xsi:type="dcterms:W3CDTF">2026-06-15T05:11:00Z</dcterms:created>
  <dcterms:modified xsi:type="dcterms:W3CDTF">2026-06-16T07:55:29Z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55FEBA2102CB67C98AA3D869D54D9A29_43</vt:lpwstr>
  </property>
</Properties>
</file>