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76" r:id="rId2"/>
    <p:sldMasterId id="2147483689" r:id="rId3"/>
  </p:sldMasterIdLst>
  <p:notesMasterIdLst>
    <p:notesMasterId r:id="rId27"/>
  </p:notesMasterIdLst>
  <p:handoutMasterIdLst>
    <p:handoutMasterId r:id="rId28"/>
  </p:handoutMasterIdLst>
  <p:sldIdLst>
    <p:sldId id="3442" r:id="rId4"/>
    <p:sldId id="3307" r:id="rId5"/>
    <p:sldId id="3454" r:id="rId6"/>
    <p:sldId id="3455" r:id="rId7"/>
    <p:sldId id="3406" r:id="rId8"/>
    <p:sldId id="3471" r:id="rId9"/>
    <p:sldId id="3495" r:id="rId10"/>
    <p:sldId id="3472" r:id="rId11"/>
    <p:sldId id="3428" r:id="rId12"/>
    <p:sldId id="3456" r:id="rId13"/>
    <p:sldId id="3457" r:id="rId14"/>
    <p:sldId id="3496" r:id="rId15"/>
    <p:sldId id="3468" r:id="rId16"/>
    <p:sldId id="3093" r:id="rId17"/>
    <p:sldId id="3494" r:id="rId18"/>
    <p:sldId id="3464" r:id="rId19"/>
    <p:sldId id="3469" r:id="rId20"/>
    <p:sldId id="3094" r:id="rId21"/>
    <p:sldId id="3461" r:id="rId22"/>
    <p:sldId id="3466" r:id="rId23"/>
    <p:sldId id="3467" r:id="rId24"/>
    <p:sldId id="3493" r:id="rId25"/>
    <p:sldId id="3497" r:id="rId26"/>
  </p:sldIdLst>
  <p:sldSz cx="15119350" cy="10691813"/>
  <p:notesSz cx="6761163" cy="9942513"/>
  <p:embeddedFontLst>
    <p:embeddedFont>
      <p:font typeface="冬青黑体简体中文 W3" panose="02010600030101010101" charset="-122"/>
      <p:regular r:id="rId29"/>
    </p:embeddedFont>
    <p:embeddedFont>
      <p:font typeface="MiSans Normal" pitchFamily="50" charset="-122"/>
      <p:regular r:id="rId30"/>
    </p:embeddedFont>
    <p:embeddedFont>
      <p:font typeface="Yu Gothic Medium" panose="020B0500000000000000" pitchFamily="34" charset="-128"/>
      <p:regular r:id="rId31"/>
    </p:embeddedFont>
    <p:embeddedFont>
      <p:font typeface="等线" panose="02010600030101010101" pitchFamily="2" charset="-122"/>
      <p:regular r:id="rId32"/>
      <p:bold r:id="rId33"/>
    </p:embeddedFont>
    <p:embeddedFont>
      <p:font typeface="微软雅黑" panose="020B0503020204020204" pitchFamily="34" charset="-122"/>
      <p:regular r:id="rId34"/>
      <p:bold r:id="rId35"/>
    </p:embeddedFont>
  </p:embeddedFontLst>
  <p:custDataLst>
    <p:tags r:id="rId36"/>
  </p:custDataLst>
  <p:kinsoku lang="zh-CN" invalStChars="!),.:;?]}、。—ˇ¨〃々～‖…’”〕〉》」』〗】∶！＂＇），．：；？］｀｜｝·" invalEndChars="([{‘“〔〈《「『〖【（［｛．·"/>
  <p:defaultTextStyle>
    <a:defPPr>
      <a:defRPr lang="en-US"/>
    </a:defPPr>
    <a:lvl1pPr marL="0" algn="l" defTabSz="527050" rtl="0" eaLnBrk="1" latinLnBrk="0" hangingPunct="1">
      <a:defRPr sz="2075" kern="1200">
        <a:solidFill>
          <a:schemeClr val="tx1"/>
        </a:solidFill>
        <a:latin typeface="+mn-lt"/>
        <a:ea typeface="+mn-ea"/>
        <a:cs typeface="+mn-cs"/>
      </a:defRPr>
    </a:lvl1pPr>
    <a:lvl2pPr marL="527050" algn="l" defTabSz="527050" rtl="0" eaLnBrk="1" latinLnBrk="0" hangingPunct="1">
      <a:defRPr sz="2075" kern="1200">
        <a:solidFill>
          <a:schemeClr val="tx1"/>
        </a:solidFill>
        <a:latin typeface="+mn-lt"/>
        <a:ea typeface="+mn-ea"/>
        <a:cs typeface="+mn-cs"/>
      </a:defRPr>
    </a:lvl2pPr>
    <a:lvl3pPr marL="1053465" algn="l" defTabSz="527050" rtl="0" eaLnBrk="1" latinLnBrk="0" hangingPunct="1">
      <a:defRPr sz="2075" kern="1200">
        <a:solidFill>
          <a:schemeClr val="tx1"/>
        </a:solidFill>
        <a:latin typeface="+mn-lt"/>
        <a:ea typeface="+mn-ea"/>
        <a:cs typeface="+mn-cs"/>
      </a:defRPr>
    </a:lvl3pPr>
    <a:lvl4pPr marL="1580515" algn="l" defTabSz="527050" rtl="0" eaLnBrk="1" latinLnBrk="0" hangingPunct="1">
      <a:defRPr sz="2075" kern="1200">
        <a:solidFill>
          <a:schemeClr val="tx1"/>
        </a:solidFill>
        <a:latin typeface="+mn-lt"/>
        <a:ea typeface="+mn-ea"/>
        <a:cs typeface="+mn-cs"/>
      </a:defRPr>
    </a:lvl4pPr>
    <a:lvl5pPr marL="2106930" algn="l" defTabSz="527050" rtl="0" eaLnBrk="1" latinLnBrk="0" hangingPunct="1">
      <a:defRPr sz="2075" kern="1200">
        <a:solidFill>
          <a:schemeClr val="tx1"/>
        </a:solidFill>
        <a:latin typeface="+mn-lt"/>
        <a:ea typeface="+mn-ea"/>
        <a:cs typeface="+mn-cs"/>
      </a:defRPr>
    </a:lvl5pPr>
    <a:lvl6pPr marL="2633980" algn="l" defTabSz="527050" rtl="0" eaLnBrk="1" latinLnBrk="0" hangingPunct="1">
      <a:defRPr sz="2075" kern="1200">
        <a:solidFill>
          <a:schemeClr val="tx1"/>
        </a:solidFill>
        <a:latin typeface="+mn-lt"/>
        <a:ea typeface="+mn-ea"/>
        <a:cs typeface="+mn-cs"/>
      </a:defRPr>
    </a:lvl6pPr>
    <a:lvl7pPr marL="3160395" algn="l" defTabSz="527050" rtl="0" eaLnBrk="1" latinLnBrk="0" hangingPunct="1">
      <a:defRPr sz="2075" kern="1200">
        <a:solidFill>
          <a:schemeClr val="tx1"/>
        </a:solidFill>
        <a:latin typeface="+mn-lt"/>
        <a:ea typeface="+mn-ea"/>
        <a:cs typeface="+mn-cs"/>
      </a:defRPr>
    </a:lvl7pPr>
    <a:lvl8pPr marL="3687445" algn="l" defTabSz="527050" rtl="0" eaLnBrk="1" latinLnBrk="0" hangingPunct="1">
      <a:defRPr sz="2075" kern="1200">
        <a:solidFill>
          <a:schemeClr val="tx1"/>
        </a:solidFill>
        <a:latin typeface="+mn-lt"/>
        <a:ea typeface="+mn-ea"/>
        <a:cs typeface="+mn-cs"/>
      </a:defRPr>
    </a:lvl8pPr>
    <a:lvl9pPr marL="4213860" algn="l" defTabSz="527050" rtl="0" eaLnBrk="1" latinLnBrk="0" hangingPunct="1">
      <a:defRPr sz="20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8291" userDrawn="1">
          <p15:clr>
            <a:srgbClr val="A4A3A4"/>
          </p15:clr>
        </p15:guide>
        <p15:guide id="3" orient="horz" pos="6602" userDrawn="1">
          <p15:clr>
            <a:srgbClr val="A4A3A4"/>
          </p15:clr>
        </p15:guide>
        <p15:guide id="4" pos="9219" userDrawn="1">
          <p15:clr>
            <a:srgbClr val="A4A3A4"/>
          </p15:clr>
        </p15:guide>
        <p15:guide id="5" orient="horz" pos="7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雯雯" initials="authorId_286139022" lastIdx="9" clrIdx="1"/>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EAF"/>
    <a:srgbClr val="F29995"/>
    <a:srgbClr val="86C2C4"/>
    <a:srgbClr val="0B0D17"/>
    <a:srgbClr val="B5B6B6"/>
    <a:srgbClr val="FAC761"/>
    <a:srgbClr val="DBB8F2"/>
    <a:srgbClr val="9D68B2"/>
    <a:srgbClr val="200D2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6" autoAdjust="0"/>
    <p:restoredTop sz="95833" autoAdjust="0"/>
  </p:normalViewPr>
  <p:slideViewPr>
    <p:cSldViewPr snapToGrid="0" showGuides="1">
      <p:cViewPr varScale="1">
        <p:scale>
          <a:sx n="56" d="100"/>
          <a:sy n="56" d="100"/>
        </p:scale>
        <p:origin x="256" y="72"/>
      </p:cViewPr>
      <p:guideLst>
        <p:guide orient="horz" pos="1872"/>
        <p:guide pos="8291"/>
        <p:guide orient="horz" pos="6602"/>
        <p:guide pos="9219"/>
        <p:guide orient="horz" pos="75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96"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8195" cy="542381"/>
          </a:xfrm>
          <a:prstGeom prst="rect">
            <a:avLst/>
          </a:prstGeom>
        </p:spPr>
        <p:txBody>
          <a:bodyPr vert="horz" lIns="91440" tIns="45720" rIns="91440" bIns="45720" rtlCol="0"/>
          <a:lstStyle>
            <a:lvl1pPr algn="l">
              <a:defRPr sz="1170"/>
            </a:lvl1pPr>
          </a:lstStyle>
          <a:p>
            <a:endParaRPr lang="zh-CN" altLang="en-US">
              <a:latin typeface="微软雅黑" panose="020B0503020204020204" pitchFamily="34" charset="-122"/>
            </a:endParaRPr>
          </a:p>
        </p:txBody>
      </p:sp>
      <p:sp>
        <p:nvSpPr>
          <p:cNvPr id="3" name="日期占位符 2"/>
          <p:cNvSpPr>
            <a:spLocks noGrp="1"/>
          </p:cNvSpPr>
          <p:nvPr>
            <p:ph type="dt" sz="quarter" idx="1"/>
          </p:nvPr>
        </p:nvSpPr>
        <p:spPr>
          <a:xfrm>
            <a:off x="3775329" y="0"/>
            <a:ext cx="2888195" cy="542381"/>
          </a:xfrm>
          <a:prstGeom prst="rect">
            <a:avLst/>
          </a:prstGeom>
        </p:spPr>
        <p:txBody>
          <a:bodyPr vert="horz" lIns="91440" tIns="45720" rIns="91440" bIns="45720" rtlCol="0"/>
          <a:lstStyle>
            <a:lvl1pPr algn="r">
              <a:defRPr sz="1170"/>
            </a:lvl1pPr>
          </a:lstStyle>
          <a:p>
            <a:fld id="{0F9B84EA-7D68-4D60-9CB1-D50884785D1C}" type="datetimeFigureOut">
              <a:rPr lang="zh-CN" altLang="en-US" smtClean="0">
                <a:latin typeface="微软雅黑" panose="020B0503020204020204" pitchFamily="34" charset="-122"/>
              </a:rPr>
              <a:t>2026/7/22</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10267686"/>
            <a:ext cx="2888195" cy="542379"/>
          </a:xfrm>
          <a:prstGeom prst="rect">
            <a:avLst/>
          </a:prstGeom>
        </p:spPr>
        <p:txBody>
          <a:bodyPr vert="horz" lIns="91440" tIns="45720" rIns="91440" bIns="45720" rtlCol="0" anchor="b"/>
          <a:lstStyle>
            <a:lvl1pPr algn="l">
              <a:defRPr sz="1170"/>
            </a:lvl1pPr>
          </a:lstStyle>
          <a:p>
            <a:endParaRPr lang="zh-CN" altLang="en-US">
              <a:latin typeface="微软雅黑" panose="020B0503020204020204" pitchFamily="34" charset="-122"/>
            </a:endParaRPr>
          </a:p>
        </p:txBody>
      </p:sp>
      <p:sp>
        <p:nvSpPr>
          <p:cNvPr id="5" name="灯片编号占位符 4"/>
          <p:cNvSpPr>
            <a:spLocks noGrp="1"/>
          </p:cNvSpPr>
          <p:nvPr>
            <p:ph type="sldNum" sz="quarter" idx="3"/>
          </p:nvPr>
        </p:nvSpPr>
        <p:spPr>
          <a:xfrm>
            <a:off x="3775329" y="10267686"/>
            <a:ext cx="2888195" cy="542379"/>
          </a:xfrm>
          <a:prstGeom prst="rect">
            <a:avLst/>
          </a:prstGeom>
        </p:spPr>
        <p:txBody>
          <a:bodyPr vert="horz" lIns="91440" tIns="45720" rIns="91440" bIns="45720" rtlCol="0" anchor="b"/>
          <a:lstStyle>
            <a:lvl1pPr algn="r">
              <a:defRPr sz="117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60C32D1-2567-4A6E-A540-4B593FC98966}" type="datetimeFigureOut">
              <a:rPr lang="zh-CN" altLang="en-US" smtClean="0"/>
              <a:t>2026/7/22</a:t>
            </a:fld>
            <a:endParaRPr lang="zh-CN" altLang="en-US"/>
          </a:p>
        </p:txBody>
      </p:sp>
      <p:sp>
        <p:nvSpPr>
          <p:cNvPr id="4" name="幻灯片图像占位符 3"/>
          <p:cNvSpPr>
            <a:spLocks noGrp="1" noRot="1" noChangeAspect="1"/>
          </p:cNvSpPr>
          <p:nvPr>
            <p:ph type="sldImg" idx="2"/>
          </p:nvPr>
        </p:nvSpPr>
        <p:spPr>
          <a:xfrm>
            <a:off x="1008063" y="1243013"/>
            <a:ext cx="47450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B45B6DAD-65C5-4849-996B-04979EB4B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1pPr>
    <a:lvl2pPr marL="61976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2pPr>
    <a:lvl3pPr marL="1238885"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3pPr>
    <a:lvl4pPr marL="185801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4pPr>
    <a:lvl5pPr marL="247777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5780"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cstate="print">
            <a:lum bright="72000" contrast="-78000"/>
            <a:extLst>
              <a:ext uri="{28A0092B-C50C-407E-A947-70E740481C1C}">
                <a14:useLocalDpi xmlns:a14="http://schemas.microsoft.com/office/drawing/2010/main"/>
              </a:ext>
            </a:extLst>
          </a:blip>
          <a:srcRect/>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2026/7/22</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sv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26.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Layout" Target="../slideLayouts/slideLayout20.xml"/><Relationship Id="rId16" Type="http://schemas.openxmlformats.org/officeDocument/2006/relationships/image" Target="../media/image61.png"/><Relationship Id="rId1" Type="http://schemas.openxmlformats.org/officeDocument/2006/relationships/tags" Target="../tags/tag3.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62.jpeg"/><Relationship Id="rId5" Type="http://schemas.openxmlformats.org/officeDocument/2006/relationships/image" Target="../media/image65.jpe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8682031e418fff44e64bb4c4ed2119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985" y="0"/>
            <a:ext cx="15229840" cy="10691495"/>
          </a:xfrm>
          <a:prstGeom prst="rect">
            <a:avLst/>
          </a:prstGeom>
        </p:spPr>
      </p:pic>
      <p:sp>
        <p:nvSpPr>
          <p:cNvPr id="4" name="矩形 3"/>
          <p:cNvSpPr/>
          <p:nvPr/>
        </p:nvSpPr>
        <p:spPr>
          <a:xfrm>
            <a:off x="1031240" y="480060"/>
            <a:ext cx="13162915" cy="9782175"/>
          </a:xfrm>
          <a:prstGeom prst="rect">
            <a:avLst/>
          </a:prstGeom>
          <a:solidFill>
            <a:schemeClr val="bg1">
              <a:alpha val="5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标题 5"/>
          <p:cNvSpPr txBox="1"/>
          <p:nvPr/>
        </p:nvSpPr>
        <p:spPr>
          <a:xfrm>
            <a:off x="1524001" y="6282523"/>
            <a:ext cx="4706156" cy="1247854"/>
          </a:xfrm>
          <a:prstGeom prst="rect">
            <a:avLst/>
          </a:prstGeom>
        </p:spPr>
        <p:txBody>
          <a:bodyPr>
            <a:normAutofit/>
          </a:bodyPr>
          <a:lstStyle>
            <a:lvl1pPr algn="l" defTabSz="1425575"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400" dirty="0"/>
          </a:p>
        </p:txBody>
      </p:sp>
      <p:sp>
        <p:nvSpPr>
          <p:cNvPr id="26" name="文本框 25"/>
          <p:cNvSpPr txBox="1"/>
          <p:nvPr/>
        </p:nvSpPr>
        <p:spPr>
          <a:xfrm>
            <a:off x="1619885" y="6702698"/>
            <a:ext cx="9025257" cy="3080385"/>
          </a:xfrm>
          <a:prstGeom prst="rect">
            <a:avLst/>
          </a:prstGeom>
          <a:noFill/>
        </p:spPr>
        <p:txBody>
          <a:bodyPr wrap="square" rtlCol="0">
            <a:spAutoFit/>
          </a:bodyPr>
          <a:lstStyle/>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作品名称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TITLE OF WORK</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中文姓名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CHINESE NAME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英文姓名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ENGLISH NAME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国</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家</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COUNTRY :</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城</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市</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CITY :</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学</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校</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UNIVERSITY :</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指导教师（如有）</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 SUPERVISOR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(IF ANY) :</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联系方式（微信或手机）</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CONTACT INFORMATION (WECHAT OR MOBILE PHONE)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8" name="文本框 17"/>
          <p:cNvSpPr txBox="1"/>
          <p:nvPr/>
        </p:nvSpPr>
        <p:spPr>
          <a:xfrm>
            <a:off x="1467112" y="2947224"/>
            <a:ext cx="12281647" cy="829945"/>
          </a:xfrm>
          <a:prstGeom prst="rect">
            <a:avLst/>
          </a:prstGeom>
          <a:noFill/>
        </p:spPr>
        <p:txBody>
          <a:bodyPr wrap="square">
            <a:spAutoFit/>
          </a:bodyPr>
          <a:lstStyle/>
          <a:p>
            <a:pPr algn="ctr"/>
            <a:r>
              <a:rPr lang="zh-CN" altLang="en-US" sz="4800" b="1" spc="300" dirty="0">
                <a:solidFill>
                  <a:srgbClr val="200D21"/>
                </a:solidFill>
                <a:latin typeface="微软雅黑" panose="020B0503020204020204" pitchFamily="34" charset="-122"/>
                <a:ea typeface="微软雅黑" panose="020B0503020204020204" pitchFamily="34" charset="-122"/>
              </a:rPr>
              <a:t>第四届国际民俗礼品时尚创新大赛</a:t>
            </a:r>
          </a:p>
        </p:txBody>
      </p:sp>
      <p:sp>
        <p:nvSpPr>
          <p:cNvPr id="2" name="文本框 1"/>
          <p:cNvSpPr txBox="1"/>
          <p:nvPr/>
        </p:nvSpPr>
        <p:spPr>
          <a:xfrm>
            <a:off x="2727960" y="3754120"/>
            <a:ext cx="9759315" cy="706755"/>
          </a:xfrm>
          <a:prstGeom prst="rect">
            <a:avLst/>
          </a:prstGeom>
          <a:noFill/>
        </p:spPr>
        <p:txBody>
          <a:bodyPr wrap="square">
            <a:spAutoFit/>
          </a:bodyPr>
          <a:lstStyle/>
          <a:p>
            <a:pPr algn="dist"/>
            <a:r>
              <a:rPr lang="en-GB" altLang="zh-CN" sz="2000" dirty="0">
                <a:solidFill>
                  <a:srgbClr val="200D21"/>
                </a:solidFill>
                <a:latin typeface="微软雅黑" panose="020B0503020204020204" pitchFamily="34" charset="-122"/>
                <a:ea typeface="微软雅黑" panose="020B0503020204020204" pitchFamily="34" charset="-122"/>
              </a:rPr>
              <a:t>THE </a:t>
            </a:r>
            <a:r>
              <a:rPr lang="en-US" altLang="en-GB" sz="2000" dirty="0">
                <a:solidFill>
                  <a:srgbClr val="200D21"/>
                </a:solidFill>
                <a:latin typeface="微软雅黑" panose="020B0503020204020204" pitchFamily="34" charset="-122"/>
                <a:ea typeface="微软雅黑" panose="020B0503020204020204" pitchFamily="34" charset="-122"/>
              </a:rPr>
              <a:t>4TH</a:t>
            </a:r>
            <a:r>
              <a:rPr lang="en-GB" altLang="zh-CN" sz="2000" dirty="0">
                <a:solidFill>
                  <a:srgbClr val="200D21"/>
                </a:solidFill>
                <a:latin typeface="微软雅黑" panose="020B0503020204020204" pitchFamily="34" charset="-122"/>
                <a:ea typeface="微软雅黑" panose="020B0503020204020204" pitchFamily="34" charset="-122"/>
              </a:rPr>
              <a:t> </a:t>
            </a:r>
            <a:r>
              <a:rPr lang="en-US" altLang="zh-CN" sz="20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2000" dirty="0">
              <a:solidFill>
                <a:srgbClr val="200D21"/>
              </a:solidFill>
              <a:latin typeface="微软雅黑" panose="020B0503020204020204" pitchFamily="34" charset="-122"/>
              <a:ea typeface="微软雅黑" panose="020B0503020204020204" pitchFamily="34" charset="-122"/>
            </a:endParaRPr>
          </a:p>
          <a:p>
            <a:pPr algn="dist"/>
            <a:endParaRPr lang="zh-CN" altLang="zh-CN" sz="2000" dirty="0">
              <a:solidFill>
                <a:srgbClr val="200D21"/>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1"/>
            </p:custDataLst>
          </p:nvPr>
        </p:nvSpPr>
        <p:spPr>
          <a:xfrm>
            <a:off x="4733290" y="4742180"/>
            <a:ext cx="5749290" cy="1145540"/>
          </a:xfrm>
          <a:prstGeom prst="rect">
            <a:avLst/>
          </a:prstGeom>
          <a:noFill/>
        </p:spPr>
        <p:txBody>
          <a:bodyPr wrap="square" rtlCol="0"/>
          <a:lstStyle>
            <a:defPPr>
              <a:defRPr lang="zh-CN"/>
            </a:defPPr>
            <a:lvl1pPr marL="0" algn="l" defTabSz="914400" rtl="0" eaLnBrk="1" latinLnBrk="0" hangingPunct="1">
              <a:defRPr sz="1800" kern="1200">
                <a:solidFill>
                  <a:srgbClr val="000000"/>
                </a:solidFill>
                <a:latin typeface="思源黑体 CN Normal" charset="0"/>
                <a:ea typeface="思源黑体 CN Normal" charset="0"/>
                <a:cs typeface="+mn-ea"/>
              </a:defRPr>
            </a:lvl1pPr>
            <a:lvl2pPr marL="457200" algn="l" defTabSz="914400" rtl="0" eaLnBrk="1" latinLnBrk="0" hangingPunct="1">
              <a:defRPr sz="1800" kern="1200">
                <a:solidFill>
                  <a:srgbClr val="000000"/>
                </a:solidFill>
                <a:latin typeface="思源黑体 CN Normal" charset="0"/>
                <a:ea typeface="思源黑体 CN Normal" charset="0"/>
                <a:cs typeface="+mn-ea"/>
              </a:defRPr>
            </a:lvl2pPr>
            <a:lvl3pPr marL="914400" algn="l" defTabSz="914400" rtl="0" eaLnBrk="1" latinLnBrk="0" hangingPunct="1">
              <a:defRPr sz="1800" kern="1200">
                <a:solidFill>
                  <a:srgbClr val="000000"/>
                </a:solidFill>
                <a:latin typeface="思源黑体 CN Normal" charset="0"/>
                <a:ea typeface="思源黑体 CN Normal" charset="0"/>
                <a:cs typeface="+mn-ea"/>
              </a:defRPr>
            </a:lvl3pPr>
            <a:lvl4pPr marL="1371600" algn="l" defTabSz="914400" rtl="0" eaLnBrk="1" latinLnBrk="0" hangingPunct="1">
              <a:defRPr sz="1800" kern="1200">
                <a:solidFill>
                  <a:srgbClr val="000000"/>
                </a:solidFill>
                <a:latin typeface="思源黑体 CN Normal" charset="0"/>
                <a:ea typeface="思源黑体 CN Normal" charset="0"/>
                <a:cs typeface="+mn-ea"/>
              </a:defRPr>
            </a:lvl4pPr>
            <a:lvl5pPr marL="1828800" algn="l" defTabSz="914400" rtl="0" eaLnBrk="1" latinLnBrk="0" hangingPunct="1">
              <a:defRPr sz="1800" kern="1200">
                <a:solidFill>
                  <a:srgbClr val="000000"/>
                </a:solidFill>
                <a:latin typeface="思源黑体 CN Normal" charset="0"/>
                <a:ea typeface="思源黑体 CN Normal" charset="0"/>
                <a:cs typeface="+mn-ea"/>
              </a:defRPr>
            </a:lvl5pPr>
            <a:lvl6pPr marL="2286000" algn="l" defTabSz="914400" rtl="0" eaLnBrk="1" latinLnBrk="0" hangingPunct="1">
              <a:defRPr sz="1800" kern="1200">
                <a:solidFill>
                  <a:srgbClr val="000000"/>
                </a:solidFill>
                <a:latin typeface="思源黑体 CN Normal" charset="0"/>
                <a:ea typeface="思源黑体 CN Normal" charset="0"/>
                <a:cs typeface="+mn-ea"/>
              </a:defRPr>
            </a:lvl6pPr>
            <a:lvl7pPr marL="2743200" algn="l" defTabSz="914400" rtl="0" eaLnBrk="1" latinLnBrk="0" hangingPunct="1">
              <a:defRPr sz="1800" kern="1200">
                <a:solidFill>
                  <a:srgbClr val="000000"/>
                </a:solidFill>
                <a:latin typeface="思源黑体 CN Normal" charset="0"/>
                <a:ea typeface="思源黑体 CN Normal" charset="0"/>
                <a:cs typeface="+mn-ea"/>
              </a:defRPr>
            </a:lvl7pPr>
            <a:lvl8pPr marL="3200400" algn="l" defTabSz="914400" rtl="0" eaLnBrk="1" latinLnBrk="0" hangingPunct="1">
              <a:defRPr sz="1800" kern="1200">
                <a:solidFill>
                  <a:srgbClr val="000000"/>
                </a:solidFill>
                <a:latin typeface="思源黑体 CN Normal" charset="0"/>
                <a:ea typeface="思源黑体 CN Normal" charset="0"/>
                <a:cs typeface="+mn-ea"/>
              </a:defRPr>
            </a:lvl8pPr>
            <a:lvl9pPr marL="3657600" algn="l" defTabSz="914400" rtl="0" eaLnBrk="1" latinLnBrk="0" hangingPunct="1">
              <a:defRPr sz="1800" kern="1200">
                <a:solidFill>
                  <a:srgbClr val="000000"/>
                </a:solidFill>
                <a:latin typeface="思源黑体 CN Normal" charset="0"/>
                <a:ea typeface="思源黑体 CN Normal" charset="0"/>
                <a:cs typeface="+mn-ea"/>
              </a:defRPr>
            </a:lvl9pPr>
          </a:lstStyle>
          <a:p>
            <a:pPr algn="ctr">
              <a:lnSpc>
                <a:spcPct val="130000"/>
              </a:lnSpc>
            </a:pP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 </a:t>
            </a:r>
            <a:r>
              <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赛道</a:t>
            </a: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 TRACK </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1</a:t>
            </a: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 ]</a:t>
            </a:r>
          </a:p>
          <a:p>
            <a:pPr algn="ctr">
              <a:lnSpc>
                <a:spcPct val="130000"/>
              </a:lnSpc>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时尚礼品设计作品</a:t>
            </a:r>
            <a:r>
              <a:rPr lang="zh-CN" altLang="en-GB"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要求与模版 </a:t>
            </a:r>
            <a:endPar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descr="ISFS logo"/>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382385" y="1109980"/>
            <a:ext cx="2354580" cy="1179195"/>
          </a:xfrm>
          <a:prstGeom prst="rect">
            <a:avLst/>
          </a:prstGeom>
        </p:spPr>
      </p:pic>
      <p:sp>
        <p:nvSpPr>
          <p:cNvPr id="3" name="文本框 2"/>
          <p:cNvSpPr txBox="1"/>
          <p:nvPr/>
        </p:nvSpPr>
        <p:spPr>
          <a:xfrm>
            <a:off x="4895215" y="5804535"/>
            <a:ext cx="5468620" cy="311150"/>
          </a:xfrm>
          <a:prstGeom prst="rect">
            <a:avLst/>
          </a:prstGeom>
          <a:noFill/>
        </p:spPr>
        <p:txBody>
          <a:bodyPr wrap="square" rtlCol="0">
            <a:spAutoFit/>
          </a:bodyPr>
          <a:lstStyle/>
          <a:p>
            <a:pPr algn="dist">
              <a:lnSpc>
                <a:spcPct val="130000"/>
              </a:lnSpc>
            </a:pPr>
            <a:r>
              <a:rPr lang="en-US" altLang="en-GB" sz="1100" b="1" dirty="0">
                <a:latin typeface="微软雅黑" panose="020B0503020204020204" pitchFamily="34" charset="-122"/>
                <a:ea typeface="微软雅黑" panose="020B0503020204020204" pitchFamily="34" charset="-122"/>
                <a:cs typeface="微软雅黑" panose="020B0503020204020204" pitchFamily="34" charset="-122"/>
                <a:sym typeface="+mn-ea"/>
              </a:rPr>
              <a:t>FASHION</a:t>
            </a:r>
            <a:r>
              <a:rPr lang="en-GB" altLang="zh-CN" sz="1100" b="1" dirty="0">
                <a:latin typeface="微软雅黑" panose="020B0503020204020204" pitchFamily="34" charset="-122"/>
                <a:ea typeface="微软雅黑" panose="020B0503020204020204" pitchFamily="34" charset="-122"/>
                <a:cs typeface="微软雅黑" panose="020B0503020204020204" pitchFamily="34" charset="-122"/>
                <a:sym typeface="+mn-ea"/>
              </a:rPr>
              <a:t> GIFT DESIGN WORKS</a:t>
            </a:r>
            <a:r>
              <a:rPr lang="en-US" altLang="zh-CN" sz="1100" b="1" dirty="0">
                <a:latin typeface="微软雅黑" panose="020B0503020204020204" pitchFamily="34" charset="-122"/>
                <a:ea typeface="微软雅黑" panose="020B0503020204020204" pitchFamily="34" charset="-122"/>
                <a:cs typeface="微软雅黑" panose="020B0503020204020204" pitchFamily="34" charset="-122"/>
                <a:sym typeface="+mn-ea"/>
              </a:rPr>
              <a:t>DESIGN REQUIREMENTS &amp; </a:t>
            </a:r>
            <a:r>
              <a:rPr lang="en-GB" altLang="zh-CN" sz="1100" b="1" dirty="0">
                <a:latin typeface="微软雅黑" panose="020B0503020204020204" pitchFamily="34" charset="-122"/>
                <a:ea typeface="微软雅黑" panose="020B0503020204020204" pitchFamily="34" charset="-122"/>
                <a:cs typeface="微软雅黑" panose="020B0503020204020204" pitchFamily="34" charset="-122"/>
                <a:sym typeface="+mn-ea"/>
              </a:rPr>
              <a:t>TEMPLATE</a:t>
            </a:r>
            <a:r>
              <a:rPr lang="zh-CN" altLang="en-US" sz="11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609566"/>
            <a:ext cx="5763732" cy="6492875"/>
          </a:xfrm>
          <a:prstGeom prst="rect">
            <a:avLst/>
          </a:prstGeom>
          <a:noFill/>
        </p:spPr>
        <p:txBody>
          <a:bodyPr wrap="square">
            <a:spAutoFit/>
          </a:bodyPr>
          <a:lstStyle/>
          <a:p>
            <a:pPr algn="just">
              <a:lnSpc>
                <a:spcPct val="2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设计作品包括：灵感来源、作品名称、色彩、设计说明、设计效果图。</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200000"/>
              </a:lnSpc>
              <a:buFont typeface="Arial" panose="020B0604020202020204" pitchFamily="34" charset="0"/>
              <a:buChar cha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灵感来源应融合中外民俗文化元素，尤其鼓励融入上海城市文化元素，并贯彻绿色设计理念，打造文化生活新风尚。</a:t>
            </a:r>
          </a:p>
          <a:p>
            <a:pPr marL="285750" indent="-285750" algn="just">
              <a:lnSpc>
                <a:spcPct val="200000"/>
              </a:lnSpc>
              <a:buFont typeface="Arial" panose="020B0604020202020204" pitchFamily="34" charset="0"/>
              <a:buChar cha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设计说明应详细阐述设计的文化理念，着重说明如何将这些理念转化为具体的设计方案。</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200000"/>
              </a:lnSpc>
              <a:buFont typeface="Arial" panose="020B0604020202020204" pitchFamily="34" charset="0"/>
              <a:buChar cha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色彩：统一标注色彩名称和潘通色号。</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200000"/>
              </a:lnSpc>
              <a:buFont typeface="Arial" panose="020B0604020202020204" pitchFamily="34" charset="0"/>
              <a:buChar cha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棒球帽设计要求：</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869950" lvl="1" indent="-342900" algn="just">
              <a:lnSpc>
                <a:spcPct val="200000"/>
              </a:lnSpc>
              <a:buFont typeface="+mj-ea"/>
              <a:buAutoNum type="circleNumDbPlain"/>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可以根据个人喜好选择黑色或白色底色的棒球帽，二选一进行设计；</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869950" lvl="1" indent="-342900" algn="just">
              <a:lnSpc>
                <a:spcPct val="200000"/>
              </a:lnSpc>
              <a:buFont typeface="+mj-ea"/>
              <a:buAutoNum type="circleNumDbPlain"/>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图案以刺绣和印花为主，可根据自己的设计需要选择放置在帽子的任意位置；</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869950" lvl="1" indent="-342900" algn="just">
              <a:lnSpc>
                <a:spcPct val="200000"/>
              </a:lnSpc>
              <a:buFont typeface="+mj-ea"/>
              <a:buAutoNum type="circleNumDbPlain"/>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设计图稿包含正、背面效果图，以及左右侧面效果图。</a:t>
            </a:r>
          </a:p>
        </p:txBody>
      </p:sp>
      <p:sp>
        <p:nvSpPr>
          <p:cNvPr id="5" name="文本框 4"/>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6" name="文本框 5"/>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
        <p:nvSpPr>
          <p:cNvPr id="8" name="文本框 7"/>
          <p:cNvSpPr txBox="1"/>
          <p:nvPr/>
        </p:nvSpPr>
        <p:spPr>
          <a:xfrm>
            <a:off x="7519342" y="2609566"/>
            <a:ext cx="6646363" cy="7571740"/>
          </a:xfrm>
          <a:prstGeom prst="rect">
            <a:avLst/>
          </a:prstGeom>
          <a:noFill/>
        </p:spPr>
        <p:txBody>
          <a:bodyPr wrap="square">
            <a:spAutoFit/>
          </a:bodyPr>
          <a:lstStyle/>
          <a:p>
            <a:pPr algn="just">
              <a:lnSpc>
                <a:spcPct val="160000"/>
              </a:lnSpc>
              <a:spcBef>
                <a:spcPts val="0"/>
              </a:spcBef>
              <a:spcAft>
                <a:spcPts val="0"/>
              </a:spcAft>
            </a:pPr>
            <a:r>
              <a:rPr lang="en-GB" altLang="zh-CN" sz="1600" dirty="0">
                <a:solidFill>
                  <a:schemeClr val="tx1"/>
                </a:solidFill>
                <a:latin typeface="微软雅黑" panose="020B0503020204020204" pitchFamily="34" charset="-122"/>
                <a:ea typeface="微软雅黑" panose="020B0503020204020204" pitchFamily="34" charset="-122"/>
              </a:rPr>
              <a:t>2. Design works include: inspiration source, work name, color, design description</a:t>
            </a:r>
            <a:r>
              <a:rPr lang="zh-CN" altLang="en-US" sz="1600" dirty="0">
                <a:solidFill>
                  <a:schemeClr val="tx1"/>
                </a:solidFill>
                <a:latin typeface="微软雅黑" panose="020B0503020204020204" pitchFamily="34" charset="-122"/>
                <a:ea typeface="微软雅黑" panose="020B0503020204020204" pitchFamily="34" charset="-122"/>
              </a:rPr>
              <a:t> </a:t>
            </a:r>
            <a:r>
              <a:rPr lang="en-GB" altLang="zh-CN" sz="1600" dirty="0">
                <a:solidFill>
                  <a:schemeClr val="tx1"/>
                </a:solidFill>
                <a:latin typeface="微软雅黑" panose="020B0503020204020204" pitchFamily="34" charset="-122"/>
                <a:ea typeface="微软雅黑" panose="020B0503020204020204" pitchFamily="34" charset="-122"/>
              </a:rPr>
              <a:t>and</a:t>
            </a:r>
            <a:r>
              <a:rPr lang="zh-CN" altLang="en-US" sz="1600" dirty="0">
                <a:solidFill>
                  <a:schemeClr val="tx1"/>
                </a:solidFill>
                <a:latin typeface="微软雅黑" panose="020B0503020204020204" pitchFamily="34" charset="-122"/>
                <a:ea typeface="微软雅黑" panose="020B0503020204020204" pitchFamily="34" charset="-122"/>
              </a:rPr>
              <a:t> </a:t>
            </a:r>
            <a:r>
              <a:rPr lang="en-GB" altLang="zh-CN" sz="1600" dirty="0">
                <a:solidFill>
                  <a:schemeClr val="tx1"/>
                </a:solidFill>
                <a:latin typeface="微软雅黑" panose="020B0503020204020204" pitchFamily="34" charset="-122"/>
                <a:ea typeface="微软雅黑" panose="020B0503020204020204" pitchFamily="34" charset="-122"/>
              </a:rPr>
              <a:t>design effect drawings.</a:t>
            </a:r>
          </a:p>
          <a:p>
            <a:pPr marL="342900" indent="-342900" algn="just">
              <a:lnSpc>
                <a:spcPct val="160000"/>
              </a:lnSpc>
              <a:spcBef>
                <a:spcPts val="0"/>
              </a:spcBef>
              <a:spcAft>
                <a:spcPts val="0"/>
              </a:spcAft>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rPr>
              <a:t>The inspiration source should integrate elements of Chinese and foreign folk cultures, particularly encouraging the incorporation of elements of Shanghai city culture, and implementing the concept of green design to create a new trend in cultural life.</a:t>
            </a:r>
          </a:p>
          <a:p>
            <a:pPr marL="342900" indent="-342900" algn="just">
              <a:lnSpc>
                <a:spcPct val="160000"/>
              </a:lnSpc>
              <a:spcBef>
                <a:spcPts val="0"/>
              </a:spcBef>
              <a:spcAft>
                <a:spcPts val="0"/>
              </a:spcAft>
              <a:buFont typeface="Arial" panose="020B0604020202020204" pitchFamily="34" charset="0"/>
              <a:buChar char="•"/>
            </a:pPr>
            <a:r>
              <a:rPr lang="en-GB" altLang="zh-CN" sz="1600" dirty="0">
                <a:solidFill>
                  <a:schemeClr val="tx1"/>
                </a:solidFill>
                <a:latin typeface="微软雅黑" panose="020B0503020204020204" pitchFamily="34" charset="-122"/>
                <a:ea typeface="微软雅黑" panose="020B0503020204020204" pitchFamily="34" charset="-122"/>
              </a:rPr>
              <a:t>The design description should elaborate on the cultural ideas of the design, emphasize how to translate these ideas into specific design schemes.</a:t>
            </a:r>
          </a:p>
          <a:p>
            <a:pPr marL="342900" indent="-342900" algn="just">
              <a:lnSpc>
                <a:spcPct val="160000"/>
              </a:lnSpc>
              <a:spcBef>
                <a:spcPts val="0"/>
              </a:spcBef>
              <a:spcAft>
                <a:spcPts val="0"/>
              </a:spcAft>
              <a:buFont typeface="Arial" panose="020B0604020202020204" pitchFamily="34" charset="0"/>
              <a:buChar char="•"/>
            </a:pPr>
            <a:r>
              <a:rPr lang="en-GB" altLang="zh-CN" sz="1600" dirty="0">
                <a:solidFill>
                  <a:schemeClr val="tx1"/>
                </a:solidFill>
                <a:latin typeface="微软雅黑" panose="020B0503020204020204" pitchFamily="34" charset="-122"/>
                <a:ea typeface="微软雅黑" panose="020B0503020204020204" pitchFamily="34" charset="-122"/>
              </a:rPr>
              <a:t>Color: unified color name and Pantone color number</a:t>
            </a:r>
            <a:r>
              <a:rPr lang="en-US" altLang="zh-CN" sz="1600" dirty="0">
                <a:solidFill>
                  <a:schemeClr val="tx1"/>
                </a:solidFill>
                <a:latin typeface="微软雅黑" panose="020B0503020204020204" pitchFamily="34" charset="-122"/>
                <a:ea typeface="微软雅黑" panose="020B0503020204020204" pitchFamily="34" charset="-122"/>
              </a:rPr>
              <a:t>.</a:t>
            </a:r>
          </a:p>
          <a:p>
            <a:pPr marL="285750" indent="-285750" algn="just">
              <a:lnSpc>
                <a:spcPct val="160000"/>
              </a:lnSpc>
              <a:spcBef>
                <a:spcPts val="0"/>
              </a:spcBef>
              <a:spcAft>
                <a:spcPts val="0"/>
              </a:spcAft>
              <a:buFont typeface="Arial" panose="020B0604020202020204" pitchFamily="34" charset="0"/>
              <a:buChar char="•"/>
            </a:pPr>
            <a:r>
              <a:rPr lang="en-US" altLang="zh-CN" sz="1600" dirty="0">
                <a:solidFill>
                  <a:schemeClr val="tx1"/>
                </a:solidFill>
                <a:latin typeface="微软雅黑" panose="020B0503020204020204" pitchFamily="34" charset="-122"/>
                <a:ea typeface="微软雅黑" panose="020B0503020204020204" pitchFamily="34" charset="-122"/>
              </a:rPr>
              <a:t>Baseball cap design requirements:</a:t>
            </a:r>
          </a:p>
          <a:p>
            <a:pPr marL="869950" lvl="1" indent="-342900" algn="just">
              <a:lnSpc>
                <a:spcPct val="160000"/>
              </a:lnSpc>
              <a:spcBef>
                <a:spcPts val="0"/>
              </a:spcBef>
              <a:spcAft>
                <a:spcPts val="0"/>
              </a:spcAft>
              <a:buFont typeface="+mj-ea"/>
              <a:buAutoNum type="circleNumDbPlain"/>
            </a:pPr>
            <a:r>
              <a:rPr lang="zh-CN" altLang="en-US" sz="1600" dirty="0">
                <a:solidFill>
                  <a:schemeClr val="tx1"/>
                </a:solidFill>
                <a:latin typeface="MiSans Normal" panose="00000500000000000000" charset="-122"/>
                <a:ea typeface="MiSans Normal" panose="00000500000000000000" charset="-122"/>
                <a:cs typeface="MiSans Normal" panose="00000500000000000000" charset="-122"/>
                <a:sym typeface="+mn-ea"/>
              </a:rPr>
              <a:t>Choose</a:t>
            </a:r>
            <a:r>
              <a:rPr lang="en-US" altLang="zh-CN" sz="1600" dirty="0">
                <a:solidFill>
                  <a:schemeClr val="tx1"/>
                </a:solidFill>
                <a:latin typeface="MiSans Normal" panose="00000500000000000000" charset="-122"/>
                <a:ea typeface="MiSans Normal" panose="00000500000000000000" charset="-122"/>
                <a:cs typeface="MiSans Normal" panose="00000500000000000000" charset="-122"/>
                <a:sym typeface="+mn-ea"/>
              </a:rPr>
              <a:t> either black or white as the base color for the baseball cap based on personal preference</a:t>
            </a:r>
            <a:r>
              <a:rPr lang="zh-CN" altLang="en-US" sz="1600" dirty="0">
                <a:solidFill>
                  <a:schemeClr val="tx1"/>
                </a:solidFill>
                <a:latin typeface="MiSans Normal" panose="00000500000000000000" charset="-122"/>
                <a:ea typeface="MiSans Normal" panose="00000500000000000000" charset="-122"/>
                <a:cs typeface="MiSans Normal" panose="00000500000000000000" charset="-122"/>
                <a:sym typeface="+mn-ea"/>
              </a:rPr>
              <a:t>;</a:t>
            </a:r>
            <a:endParaRPr lang="zh-CN" altLang="en-US" sz="1600" dirty="0">
              <a:solidFill>
                <a:schemeClr val="tx1"/>
              </a:solidFill>
              <a:latin typeface="MiSans Normal" panose="00000500000000000000" charset="-122"/>
              <a:ea typeface="MiSans Normal" panose="00000500000000000000" charset="-122"/>
              <a:cs typeface="MiSans Normal" panose="00000500000000000000" charset="-122"/>
            </a:endParaRPr>
          </a:p>
          <a:p>
            <a:pPr marL="869950" lvl="1" indent="-342900" algn="just">
              <a:lnSpc>
                <a:spcPct val="160000"/>
              </a:lnSpc>
              <a:spcBef>
                <a:spcPts val="0"/>
              </a:spcBef>
              <a:spcAft>
                <a:spcPts val="0"/>
              </a:spcAft>
              <a:buFont typeface="+mj-ea"/>
              <a:buAutoNum type="circleNumDbPlain"/>
            </a:pPr>
            <a:r>
              <a:rPr lang="en-US" altLang="zh-CN" sz="1600" dirty="0">
                <a:solidFill>
                  <a:schemeClr val="tx1"/>
                </a:solidFill>
                <a:latin typeface="MiSans Normal" panose="00000500000000000000" charset="-122"/>
                <a:ea typeface="MiSans Normal" panose="00000500000000000000" charset="-122"/>
                <a:cs typeface="MiSans Normal" panose="00000500000000000000" charset="-122"/>
                <a:sym typeface="+mn-ea"/>
              </a:rPr>
              <a:t>The patterns are primarily embroidery and printing, and you can place it anywhere on the cap according to your design needs</a:t>
            </a:r>
            <a:r>
              <a:rPr lang="zh-CN" altLang="en-US" sz="1600" dirty="0">
                <a:solidFill>
                  <a:schemeClr val="tx1"/>
                </a:solidFill>
                <a:latin typeface="MiSans Normal" panose="00000500000000000000" charset="-122"/>
                <a:ea typeface="MiSans Normal" panose="00000500000000000000" charset="-122"/>
                <a:cs typeface="MiSans Normal" panose="00000500000000000000" charset="-122"/>
                <a:sym typeface="+mn-ea"/>
              </a:rPr>
              <a:t>;</a:t>
            </a:r>
            <a:endParaRPr lang="zh-CN" altLang="en-US" sz="1600" dirty="0">
              <a:solidFill>
                <a:schemeClr val="tx1"/>
              </a:solidFill>
              <a:latin typeface="MiSans Normal" panose="00000500000000000000" charset="-122"/>
              <a:ea typeface="MiSans Normal" panose="00000500000000000000" charset="-122"/>
              <a:cs typeface="MiSans Normal" panose="00000500000000000000" charset="-122"/>
            </a:endParaRPr>
          </a:p>
          <a:p>
            <a:pPr marL="869950" lvl="1" indent="-342900" algn="just">
              <a:lnSpc>
                <a:spcPct val="160000"/>
              </a:lnSpc>
              <a:spcBef>
                <a:spcPts val="0"/>
              </a:spcBef>
              <a:spcAft>
                <a:spcPts val="0"/>
              </a:spcAft>
              <a:buFont typeface="+mj-ea"/>
              <a:buAutoNum type="circleNumDbPlain"/>
            </a:pPr>
            <a:r>
              <a:rPr lang="zh-CN" altLang="en-US" sz="1600" dirty="0">
                <a:solidFill>
                  <a:schemeClr val="tx1"/>
                </a:solidFill>
                <a:latin typeface="MiSans Normal" panose="00000500000000000000" charset="-122"/>
                <a:ea typeface="MiSans Normal" panose="00000500000000000000" charset="-122"/>
                <a:cs typeface="MiSans Normal" panose="00000500000000000000" charset="-122"/>
                <a:sym typeface="+mn-ea"/>
              </a:rPr>
              <a:t>Design sketches include front, back, left, and right side views.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676241"/>
            <a:ext cx="5733752" cy="6000750"/>
          </a:xfrm>
          <a:prstGeom prst="rect">
            <a:avLst/>
          </a:prstGeom>
          <a:noFill/>
        </p:spPr>
        <p:txBody>
          <a:bodyPr wrap="square">
            <a:spAutoFit/>
          </a:bodyPr>
          <a:lstStyle/>
          <a:p>
            <a:pPr marL="285750" indent="-285750">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羊毛围巾设计要求：</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正反面印花相同；</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采用数码印花工艺，用色不限数量；</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尺寸为</a:t>
            </a:r>
            <a:r>
              <a:rPr lang="en-US" altLang="zh-CN" sz="1600" dirty="0">
                <a:latin typeface="微软雅黑" panose="020B0503020204020204" pitchFamily="34" charset="-122"/>
                <a:ea typeface="微软雅黑" panose="020B0503020204020204" pitchFamily="34" charset="-122"/>
              </a:rPr>
              <a:t>30cm</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180cm</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a:t>
            </a:r>
            <a:r>
              <a:rPr lang="zh-CN" altLang="en-US" sz="1600" dirty="0">
                <a:latin typeface="微软雅黑" panose="020B0503020204020204" pitchFamily="34" charset="-122"/>
                <a:ea typeface="微软雅黑" panose="020B0503020204020204" pitchFamily="34" charset="-122"/>
              </a:rPr>
              <a:t>恤衫设计要求：</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设计黑色和白色的印花</a:t>
            </a:r>
            <a:r>
              <a:rPr lang="en-US" altLang="zh-CN" sz="1600" dirty="0">
                <a:latin typeface="微软雅黑" panose="020B0503020204020204" pitchFamily="34" charset="-122"/>
                <a:ea typeface="微软雅黑" panose="020B0503020204020204" pitchFamily="34" charset="-122"/>
                <a:sym typeface="+mn-ea"/>
              </a:rPr>
              <a:t>T</a:t>
            </a:r>
            <a:r>
              <a:rPr lang="zh-CN" altLang="en-US" sz="1600" dirty="0">
                <a:latin typeface="微软雅黑" panose="020B0503020204020204" pitchFamily="34" charset="-122"/>
                <a:ea typeface="微软雅黑" panose="020B0503020204020204" pitchFamily="34" charset="-122"/>
                <a:sym typeface="+mn-ea"/>
              </a:rPr>
              <a:t>恤衫各一件；</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图案以数码印花为主，可根据自己的设计需要选择放置在衣服的任意位置；</a:t>
            </a:r>
            <a:endParaRPr lang="en-US" altLang="zh-CN" sz="1600" dirty="0">
              <a:latin typeface="微软雅黑" panose="020B0503020204020204" pitchFamily="34" charset="-122"/>
              <a:ea typeface="微软雅黑" panose="020B0503020204020204" pitchFamily="34" charset="-122"/>
              <a:sym typeface="+mn-ea"/>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设计图稿包含正、背面效果图。</a:t>
            </a:r>
            <a:endParaRPr lang="en-US" altLang="zh-CN" sz="16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a:lnSpc>
                <a:spcPct val="200000"/>
              </a:lnSpc>
            </a:pPr>
            <a:endParaRPr lang="en-US" altLang="zh-CN" sz="16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6" name="文本框 5"/>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
        <p:nvSpPr>
          <p:cNvPr id="7" name="文本框 6"/>
          <p:cNvSpPr txBox="1"/>
          <p:nvPr/>
        </p:nvSpPr>
        <p:spPr>
          <a:xfrm>
            <a:off x="7240251" y="2676241"/>
            <a:ext cx="7375160" cy="5310505"/>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Wool scarf design requirements:</a:t>
            </a: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Same </a:t>
            </a:r>
            <a:r>
              <a:rPr lang="en-US" altLang="zh-CN" sz="1600" dirty="0">
                <a:latin typeface="微软雅黑" panose="020B0503020204020204" pitchFamily="34" charset="-122"/>
                <a:ea typeface="微软雅黑" panose="020B0503020204020204" pitchFamily="34" charset="-122"/>
                <a:sym typeface="+mn-ea"/>
              </a:rPr>
              <a:t>pattern</a:t>
            </a:r>
            <a:r>
              <a:rPr lang="zh-CN" altLang="en-US" sz="1600" dirty="0">
                <a:latin typeface="微软雅黑" panose="020B0503020204020204" pitchFamily="34" charset="-122"/>
                <a:ea typeface="微软雅黑" panose="020B0503020204020204" pitchFamily="34" charset="-122"/>
                <a:sym typeface="+mn-ea"/>
              </a:rPr>
              <a:t> print on front </a:t>
            </a:r>
            <a:r>
              <a:rPr lang="en-US" altLang="zh-CN" sz="1600" dirty="0">
                <a:latin typeface="微软雅黑" panose="020B0503020204020204" pitchFamily="34" charset="-122"/>
                <a:ea typeface="微软雅黑" panose="020B0503020204020204" pitchFamily="34" charset="-122"/>
                <a:sym typeface="+mn-ea"/>
              </a:rPr>
              <a:t>&amp;</a:t>
            </a:r>
            <a:r>
              <a:rPr lang="zh-CN" altLang="en-US" sz="1600" dirty="0">
                <a:latin typeface="微软雅黑" panose="020B0503020204020204" pitchFamily="34" charset="-122"/>
                <a:ea typeface="微软雅黑" panose="020B0503020204020204" pitchFamily="34" charset="-122"/>
                <a:sym typeface="+mn-ea"/>
              </a:rPr>
              <a:t> back;</a:t>
            </a:r>
            <a:endParaRPr lang="zh-CN" altLang="en-US"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Use digital printing, unlimited colors;</a:t>
            </a:r>
            <a:endParaRPr lang="zh-CN" altLang="en-US"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Dimensions: 30cm</a:t>
            </a:r>
            <a:r>
              <a:rPr lang="en-US" altLang="zh-CN" sz="1600" dirty="0">
                <a:latin typeface="微软雅黑" panose="020B0503020204020204" pitchFamily="34" charset="-122"/>
                <a:ea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sym typeface="+mn-ea"/>
              </a:rPr>
              <a:t>180cm. </a:t>
            </a:r>
            <a:endParaRPr lang="en-US" altLang="zh-CN" sz="1600" dirty="0">
              <a:latin typeface="微软雅黑" panose="020B0503020204020204" pitchFamily="34" charset="-122"/>
              <a:ea typeface="微软雅黑" panose="020B0503020204020204" pitchFamily="34" charset="-122"/>
              <a:sym typeface="+mn-ea"/>
            </a:endParaRPr>
          </a:p>
          <a:p>
            <a:pPr marL="285750" indent="-285750">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T-shirts design requirements:</a:t>
            </a:r>
          </a:p>
          <a:p>
            <a:pPr marL="869950" lvl="1" indent="-342900">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sym typeface="+mn-ea"/>
              </a:rPr>
              <a:t>Design one black and one white printed T-shirt each;</a:t>
            </a:r>
          </a:p>
          <a:p>
            <a:pPr marL="869950" lvl="1" indent="-342900">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sym typeface="+mn-ea"/>
              </a:rPr>
              <a:t>The patterns are primarily digital prints, allowing you to place them anywhere on the garment according to your design needs;</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sym typeface="+mn-ea"/>
              </a:rPr>
              <a:t>Design artwork includes front and back renderings.</a:t>
            </a:r>
            <a:endParaRPr lang="en-US" altLang="zh-CN" sz="16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769586"/>
            <a:ext cx="5733752" cy="5015865"/>
          </a:xfrm>
          <a:prstGeom prst="rect">
            <a:avLst/>
          </a:prstGeom>
          <a:noFill/>
        </p:spPr>
        <p:txBody>
          <a:bodyPr wrap="square">
            <a:spAutoFit/>
          </a:bodyPr>
          <a:lstStyle/>
          <a:p>
            <a:pPr marL="285750" indent="-285750">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袜品设计要求：</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设计效果图包含单只袜子正反面图、单只袜子平铺图、袜子设计图案平铺图；</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袜子可以左右同款，也可以不同款；</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袜头、袜跟素色，不设计花型；</a:t>
            </a:r>
            <a:endParaRPr lang="en-US" altLang="zh-CN"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一只袜子中的用色控制在</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个以内；</a:t>
            </a: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袜子以印花、色织制作工艺为主</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869950" lvl="1" indent="-342900">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rPr>
              <a:t>袜筒长度自行调节。</a:t>
            </a:r>
            <a:endParaRPr lang="en-US" altLang="zh-CN" sz="16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a:lnSpc>
                <a:spcPct val="200000"/>
              </a:lnSpc>
            </a:pPr>
            <a:endParaRPr lang="en-US" altLang="zh-CN" sz="16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6" name="文本框 5"/>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
        <p:nvSpPr>
          <p:cNvPr id="7" name="文本框 6"/>
          <p:cNvSpPr txBox="1"/>
          <p:nvPr/>
        </p:nvSpPr>
        <p:spPr>
          <a:xfrm>
            <a:off x="7240270" y="2769870"/>
            <a:ext cx="6924040" cy="6000750"/>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Socks design requirements:</a:t>
            </a: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Design renderings include Both sides of a single sock, Ichnography of a single sock</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and</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Ichnography of sock design;</a:t>
            </a: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Socks can be left &amp; right the same style, also can be different style;</a:t>
            </a: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Toe and heel are in one color</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no pattern;</a:t>
            </a:r>
          </a:p>
          <a:p>
            <a:pPr marL="869950" lvl="1" indent="-342900" algn="just">
              <a:lnSpc>
                <a:spcPct val="20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Use a maximum of 6 colors for one sock</a:t>
            </a:r>
            <a:r>
              <a:rPr lang="en-US" altLang="zh-CN" sz="1600" dirty="0">
                <a:latin typeface="微软雅黑" panose="020B0503020204020204" pitchFamily="34" charset="-122"/>
                <a:ea typeface="微软雅黑" panose="020B0503020204020204" pitchFamily="34" charset="-122"/>
              </a:rPr>
              <a:t>;</a:t>
            </a: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The socks are primarily made using digital printing and dyed weaving techniques;</a:t>
            </a: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Length adjusts by yourself.</a:t>
            </a:r>
          </a:p>
          <a:p>
            <a:pPr marL="285750" indent="-285750" algn="just">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895" y="2863215"/>
            <a:ext cx="12541885" cy="3538220"/>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如果采用人工智能协助设计，需完整呈现</a:t>
            </a:r>
            <a:r>
              <a:rPr lang="en-US" altLang="zh-CN" sz="1600" dirty="0">
                <a:latin typeface="微软雅黑" panose="020B0503020204020204" pitchFamily="34" charset="-122"/>
                <a:ea typeface="微软雅黑" panose="020B0503020204020204" pitchFamily="34" charset="-122"/>
              </a:rPr>
              <a:t>AIGC</a:t>
            </a:r>
            <a:r>
              <a:rPr lang="zh-CN" altLang="en-US" sz="1600" dirty="0">
                <a:latin typeface="微软雅黑" panose="020B0503020204020204" pitchFamily="34" charset="-122"/>
                <a:ea typeface="微软雅黑" panose="020B0503020204020204" pitchFamily="34" charset="-122"/>
              </a:rPr>
              <a:t>的生成过程，包括使用的</a:t>
            </a:r>
            <a:r>
              <a:rPr lang="en-US" altLang="zh-CN" sz="1600" dirty="0">
                <a:latin typeface="微软雅黑" panose="020B0503020204020204" pitchFamily="34" charset="-122"/>
                <a:ea typeface="微软雅黑" panose="020B0503020204020204" pitchFamily="34" charset="-122"/>
              </a:rPr>
              <a:t>AI</a:t>
            </a:r>
            <a:r>
              <a:rPr lang="zh-CN" altLang="en-US" sz="1600" dirty="0">
                <a:latin typeface="微软雅黑" panose="020B0503020204020204" pitchFamily="34" charset="-122"/>
                <a:ea typeface="微软雅黑" panose="020B0503020204020204" pitchFamily="34" charset="-122"/>
              </a:rPr>
              <a:t>工具、提示词、工作流示意图或分工清单，清晰展示从概念意向到模型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手绘底图，再到初次生成、迭代，最终完成成图的整个流程。不得采用他人知识产权的图片垫图。</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200000"/>
              </a:lnSpc>
              <a:buFont typeface="Arial" panose="020B0604020202020204" pitchFamily="34" charset="0"/>
              <a:buChar char="•"/>
            </a:pPr>
            <a:r>
              <a:rPr lang="en-GB" altLang="zh-CN" sz="1600" dirty="0">
                <a:latin typeface="微软雅黑" panose="020B0503020204020204" pitchFamily="34" charset="-122"/>
                <a:ea typeface="微软雅黑" panose="020B0503020204020204" pitchFamily="34" charset="-122"/>
              </a:rPr>
              <a:t>If the design is assisted by artificial intelligence, the generation process of AIGC should be fully presented, including the AI tools used, prompt words, workflow diagrams or labor division lists, and the entire process from conceptual intention to model/hand-drawn base drawing, to initial generation, iteration, and finally the completion of the drawing should be clearly shown. It is not allowed to use other people's intellectual property rights.</a:t>
            </a:r>
            <a:endParaRPr lang="zh-CN" altLang="en-US" sz="1600" dirty="0">
              <a:latin typeface="微软雅黑" panose="020B0503020204020204" pitchFamily="34" charset="-122"/>
              <a:ea typeface="微软雅黑" panose="020B0503020204020204" pitchFamily="34" charset="-122"/>
            </a:endParaRPr>
          </a:p>
          <a:p>
            <a:pPr marL="285750" indent="-285750" algn="just">
              <a:lnSpc>
                <a:spcPct val="20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6" name="文本框 5"/>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jimeng-2026-05-13-7631-以上海建筑元素为题设计绘制一幅灵感图"/>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217295"/>
            <a:ext cx="15146655" cy="9501505"/>
          </a:xfrm>
          <a:prstGeom prst="rect">
            <a:avLst/>
          </a:prstGeom>
        </p:spPr>
      </p:pic>
      <p:sp>
        <p:nvSpPr>
          <p:cNvPr id="9" name="矩形 8"/>
          <p:cNvSpPr/>
          <p:nvPr/>
        </p:nvSpPr>
        <p:spPr>
          <a:xfrm>
            <a:off x="4664242" y="5345982"/>
            <a:ext cx="5818388" cy="719556"/>
          </a:xfrm>
          <a:prstGeom prst="rect">
            <a:avLst/>
          </a:prstGeom>
        </p:spPr>
        <p:txBody>
          <a:bodyPr wrap="none">
            <a:spAutoFit/>
          </a:bodyPr>
          <a:lstStyle/>
          <a:p>
            <a:pPr algn="ctr">
              <a:lnSpc>
                <a:spcPct val="200000"/>
              </a:lnSpc>
            </a:pPr>
            <a:r>
              <a:rPr lang="zh-CN" altLang="en-US" sz="24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灵感来源图片</a:t>
            </a:r>
            <a:r>
              <a:rPr lang="en-US" altLang="zh-CN" sz="2400" b="1" dirty="0">
                <a:solidFill>
                  <a:schemeClr val="tx1"/>
                </a:solidFill>
                <a:latin typeface="微软雅黑" panose="020B0503020204020204" pitchFamily="34" charset="-122"/>
                <a:ea typeface="微软雅黑" panose="020B0503020204020204" pitchFamily="34" charset="-122"/>
              </a:rPr>
              <a:t> INSPIRATION PICTURES</a:t>
            </a:r>
            <a:endParaRPr lang="en-US" altLang="zh-CN" sz="2400" b="1"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393526" y="391025"/>
            <a:ext cx="2851150" cy="638810"/>
          </a:xfrm>
          <a:prstGeom prst="rect">
            <a:avLst/>
          </a:prstGeom>
          <a:noFill/>
        </p:spPr>
        <p:txBody>
          <a:bodyPr wrap="none" rtlCol="0">
            <a:spAutoFit/>
          </a:bodyPr>
          <a:lstStyle/>
          <a:p>
            <a:r>
              <a:rPr lang="zh-CN" altLang="en-US" sz="1775" b="1" dirty="0">
                <a:latin typeface="微软雅黑" panose="020B0503020204020204" pitchFamily="34" charset="-122"/>
                <a:ea typeface="微软雅黑" panose="020B0503020204020204" pitchFamily="34" charset="-122"/>
              </a:rPr>
              <a:t>灵感来源</a:t>
            </a:r>
            <a:endParaRPr lang="en-US" altLang="zh-CN" sz="1775" b="1" dirty="0">
              <a:latin typeface="微软雅黑" panose="020B0503020204020204" pitchFamily="34" charset="-122"/>
              <a:ea typeface="微软雅黑" panose="020B0503020204020204" pitchFamily="34" charset="-122"/>
            </a:endParaRPr>
          </a:p>
          <a:p>
            <a:r>
              <a:rPr lang="en-US" altLang="zh-CN" sz="1775" b="1" dirty="0">
                <a:latin typeface="微软雅黑" panose="020B0503020204020204" pitchFamily="34" charset="-122"/>
                <a:ea typeface="微软雅黑" panose="020B0503020204020204" pitchFamily="34" charset="-122"/>
              </a:rPr>
              <a:t>INSPIRATION SOURCES</a:t>
            </a:r>
            <a:endParaRPr lang="zh-CN" altLang="en-US" sz="1775"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707983" y="8348908"/>
            <a:ext cx="12837896" cy="1320361"/>
          </a:xfrm>
          <a:prstGeom prst="rect">
            <a:avLst/>
          </a:prstGeom>
          <a:solidFill>
            <a:srgbClr val="FFFFFF">
              <a:alpha val="76863"/>
            </a:srgbClr>
          </a:solidFill>
          <a:ln>
            <a:noFill/>
          </a:ln>
        </p:spPr>
        <p:txBody>
          <a:bodyPr wrap="square" rtlCol="0">
            <a:spAutoFit/>
          </a:bodyPr>
          <a:lstStyle/>
          <a:p>
            <a:r>
              <a:rPr lang="zh-CN" altLang="en-GB" sz="1600" dirty="0">
                <a:latin typeface="微软雅黑" panose="020B0503020204020204" pitchFamily="34" charset="-122"/>
                <a:ea typeface="微软雅黑" panose="020B0503020204020204" pitchFamily="34" charset="-122"/>
                <a:cs typeface="微软雅黑" panose="020B0503020204020204" pitchFamily="34" charset="-122"/>
              </a:rPr>
              <a:t>作品</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名称 </a:t>
            </a:r>
            <a:r>
              <a:rPr lang="en-GB" altLang="zh-CN" sz="1600" dirty="0">
                <a:latin typeface="微软雅黑" panose="020B0503020204020204" pitchFamily="34" charset="-122"/>
                <a:ea typeface="微软雅黑" panose="020B0503020204020204" pitchFamily="34" charset="-122"/>
                <a:cs typeface="微软雅黑" panose="020B0503020204020204" pitchFamily="34" charset="-122"/>
              </a:rPr>
              <a:t>THE TITLE OF THE WORK</a:t>
            </a:r>
          </a:p>
          <a:p>
            <a:r>
              <a:rPr lang="zh-CN" altLang="en-US" sz="1595" dirty="0">
                <a:latin typeface="微软雅黑" panose="020B0503020204020204" pitchFamily="34" charset="-122"/>
                <a:ea typeface="微软雅黑" panose="020B0503020204020204" pitchFamily="34" charset="-122"/>
                <a:cs typeface="微软雅黑" panose="020B0503020204020204" pitchFamily="34" charset="-122"/>
              </a:rPr>
              <a:t>文字描述 </a:t>
            </a:r>
            <a:r>
              <a:rPr lang="en-US" altLang="zh-CN" sz="1595" dirty="0">
                <a:latin typeface="微软雅黑" panose="020B0503020204020204" pitchFamily="34" charset="-122"/>
                <a:ea typeface="微软雅黑" panose="020B0503020204020204" pitchFamily="34" charset="-122"/>
                <a:cs typeface="微软雅黑" panose="020B0503020204020204" pitchFamily="34" charset="-122"/>
              </a:rPr>
              <a:t>DESCRIPTION</a:t>
            </a:r>
          </a:p>
          <a:p>
            <a:pPr algn="ctr"/>
            <a:endParaRPr lang="en-US" altLang="zh-CN" sz="1595" dirty="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en-US" altLang="zh-CN" sz="1595" dirty="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59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256540" y="1464310"/>
            <a:ext cx="6111875" cy="1050925"/>
          </a:xfrm>
          <a:prstGeom prst="rect">
            <a:avLst/>
          </a:prstGeom>
          <a:noFill/>
        </p:spPr>
        <p:txBody>
          <a:bodyPr wrap="square" rtlCol="0">
            <a:spAutoFit/>
          </a:bodyPr>
          <a:lstStyle/>
          <a:p>
            <a:pPr algn="l"/>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此图片仅为示例，请替换为自己的灵感图</a:t>
            </a:r>
          </a:p>
          <a:p>
            <a:pPr algn="l"/>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This image is for reference only. Replace it with your own inspiration image.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5109845" y="2553970"/>
            <a:ext cx="8912860" cy="2379345"/>
            <a:chOff x="1469" y="5240"/>
            <a:chExt cx="23810" cy="6356"/>
          </a:xfrm>
        </p:grpSpPr>
        <p:pic>
          <p:nvPicPr>
            <p:cNvPr id="35" name="图片 34"/>
            <p:cNvPicPr>
              <a:picLocks noChangeAspect="1"/>
            </p:cNvPicPr>
            <p:nvPr/>
          </p:nvPicPr>
          <p:blipFill>
            <a:blip r:embed="rId2"/>
            <a:stretch>
              <a:fillRect/>
            </a:stretch>
          </p:blipFill>
          <p:spPr>
            <a:xfrm>
              <a:off x="1469" y="5240"/>
              <a:ext cx="23810" cy="6356"/>
            </a:xfrm>
            <a:prstGeom prst="rect">
              <a:avLst/>
            </a:prstGeom>
          </p:spPr>
        </p:pic>
        <p:pic>
          <p:nvPicPr>
            <p:cNvPr id="37" name="图片 36" descr="jimeng-2026-05-13-3201-A colorful and cartoon-style pin with th..."/>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80000">
              <a:off x="6353" y="6098"/>
              <a:ext cx="1016" cy="1016"/>
            </a:xfrm>
            <a:prstGeom prst="rect">
              <a:avLst/>
            </a:prstGeom>
          </p:spPr>
        </p:pic>
        <p:pic>
          <p:nvPicPr>
            <p:cNvPr id="38" name="图片 37" descr="jimeng-2026-05-13-3201-A colorful and cartoon-style pin with th..."/>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920000">
              <a:off x="10405" y="9276"/>
              <a:ext cx="552" cy="1016"/>
            </a:xfrm>
            <a:prstGeom prst="rect">
              <a:avLst/>
            </a:prstGeom>
          </p:spPr>
        </p:pic>
        <p:pic>
          <p:nvPicPr>
            <p:cNvPr id="39" name="图片 38" descr="jimeng-2026-05-13-3201-A colorful and cartoon-style pin with th..."/>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9680000">
              <a:off x="11160" y="5900"/>
              <a:ext cx="552" cy="1016"/>
            </a:xfrm>
            <a:prstGeom prst="rect">
              <a:avLst/>
            </a:prstGeom>
          </p:spPr>
        </p:pic>
        <p:pic>
          <p:nvPicPr>
            <p:cNvPr id="41" name="图片 40" descr="jimeng-2026-05-13-3201-A colorful and cartoon-style pin with th..."/>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80000">
              <a:off x="18613" y="6098"/>
              <a:ext cx="1016" cy="1016"/>
            </a:xfrm>
            <a:prstGeom prst="rect">
              <a:avLst/>
            </a:prstGeom>
          </p:spPr>
        </p:pic>
        <p:pic>
          <p:nvPicPr>
            <p:cNvPr id="42" name="图片 41" descr="jimeng-2026-05-13-3201-A colorful and cartoon-style pin with th..."/>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920000">
              <a:off x="22711" y="9525"/>
              <a:ext cx="552" cy="1016"/>
            </a:xfrm>
            <a:prstGeom prst="rect">
              <a:avLst/>
            </a:prstGeom>
          </p:spPr>
        </p:pic>
        <p:pic>
          <p:nvPicPr>
            <p:cNvPr id="43" name="图片 42" descr="jimeng-2026-05-13-3201-A colorful and cartoon-style pin with th..."/>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9680000">
              <a:off x="23435" y="6101"/>
              <a:ext cx="552" cy="1016"/>
            </a:xfrm>
            <a:prstGeom prst="rect">
              <a:avLst/>
            </a:prstGeom>
          </p:spPr>
        </p:pic>
        <p:cxnSp>
          <p:nvCxnSpPr>
            <p:cNvPr id="44" name="直接连接符 43"/>
            <p:cNvCxnSpPr/>
            <p:nvPr/>
          </p:nvCxnSpPr>
          <p:spPr>
            <a:xfrm>
              <a:off x="3362" y="6857"/>
              <a:ext cx="0" cy="1607"/>
            </a:xfrm>
            <a:prstGeom prst="line">
              <a:avLst/>
            </a:prstGeom>
            <a:ln>
              <a:solidFill>
                <a:srgbClr val="B5B6B6"/>
              </a:solidFill>
            </a:ln>
          </p:spPr>
          <p:style>
            <a:lnRef idx="2">
              <a:schemeClr val="accent1"/>
            </a:lnRef>
            <a:fillRef idx="0">
              <a:srgbClr val="FFFFFF"/>
            </a:fillRef>
            <a:effectRef idx="0">
              <a:srgbClr val="FFFFFF"/>
            </a:effectRef>
            <a:fontRef idx="minor">
              <a:schemeClr val="tx1"/>
            </a:fontRef>
          </p:style>
        </p:cxnSp>
        <p:pic>
          <p:nvPicPr>
            <p:cNvPr id="36" name="图片 35" descr="jimeng-2026-05-13-3201-A colorful and cartoon-style pin with th..."/>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6" y="7438"/>
              <a:ext cx="1016" cy="1016"/>
            </a:xfrm>
            <a:prstGeom prst="rect">
              <a:avLst/>
            </a:prstGeom>
          </p:spPr>
        </p:pic>
        <p:cxnSp>
          <p:nvCxnSpPr>
            <p:cNvPr id="45" name="直接连接符 44"/>
            <p:cNvCxnSpPr/>
            <p:nvPr/>
          </p:nvCxnSpPr>
          <p:spPr>
            <a:xfrm>
              <a:off x="15896" y="7114"/>
              <a:ext cx="0" cy="1591"/>
            </a:xfrm>
            <a:prstGeom prst="line">
              <a:avLst/>
            </a:prstGeom>
            <a:ln>
              <a:solidFill>
                <a:srgbClr val="B5B6B6"/>
              </a:solidFill>
            </a:ln>
          </p:spPr>
          <p:style>
            <a:lnRef idx="2">
              <a:schemeClr val="accent1"/>
            </a:lnRef>
            <a:fillRef idx="0">
              <a:srgbClr val="FFFFFF"/>
            </a:fillRef>
            <a:effectRef idx="0">
              <a:srgbClr val="FFFFFF"/>
            </a:effectRef>
            <a:fontRef idx="minor">
              <a:schemeClr val="tx1"/>
            </a:fontRef>
          </p:style>
        </p:cxnSp>
        <p:pic>
          <p:nvPicPr>
            <p:cNvPr id="40" name="图片 39" descr="jimeng-2026-05-13-3201-A colorful and cartoon-style pin with th..."/>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6" y="7538"/>
              <a:ext cx="1079" cy="1079"/>
            </a:xfrm>
            <a:prstGeom prst="rect">
              <a:avLst/>
            </a:prstGeom>
          </p:spPr>
        </p:pic>
      </p:grpSp>
      <p:sp>
        <p:nvSpPr>
          <p:cNvPr id="7" name="文本框 6"/>
          <p:cNvSpPr txBox="1"/>
          <p:nvPr/>
        </p:nvSpPr>
        <p:spPr>
          <a:xfrm>
            <a:off x="907774" y="6066824"/>
            <a:ext cx="1873250" cy="512493"/>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尺寸：</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Dimension:</a:t>
            </a: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p:txBody>
      </p:sp>
      <p:sp>
        <p:nvSpPr>
          <p:cNvPr id="23" name="矩形 22"/>
          <p:cNvSpPr/>
          <p:nvPr/>
        </p:nvSpPr>
        <p:spPr>
          <a:xfrm>
            <a:off x="6903720" y="8186420"/>
            <a:ext cx="6555105" cy="106045"/>
          </a:xfrm>
          <a:prstGeom prst="rect">
            <a:avLst/>
          </a:prstGeom>
          <a:solidFill>
            <a:srgbClr val="D9D9D9"/>
          </a:solidFill>
        </p:spPr>
        <p:txBody>
          <a:bodyPr wrap="square">
            <a:noAutofit/>
          </a:bodyPr>
          <a:lstStyle/>
          <a:p>
            <a:endParaRPr lang="en-US" altLang="zh-CN" sz="1060" dirty="0">
              <a:solidFill>
                <a:srgbClr val="FF0000"/>
              </a:solidFill>
              <a:latin typeface="MiSans Normal" panose="00000500000000000000" charset="-122"/>
              <a:ea typeface="MiSans Normal" panose="00000500000000000000" charset="-122"/>
            </a:endParaRPr>
          </a:p>
        </p:txBody>
      </p:sp>
      <p:cxnSp>
        <p:nvCxnSpPr>
          <p:cNvPr id="24" name="直接连接符 5"/>
          <p:cNvCxnSpPr/>
          <p:nvPr/>
        </p:nvCxnSpPr>
        <p:spPr>
          <a:xfrm>
            <a:off x="8188256" y="76467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33"/>
          <p:cNvCxnSpPr/>
          <p:nvPr/>
        </p:nvCxnSpPr>
        <p:spPr>
          <a:xfrm>
            <a:off x="8188256" y="76467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903996" y="6325493"/>
            <a:ext cx="6554829" cy="3291840"/>
          </a:xfrm>
          <a:prstGeom prst="rect">
            <a:avLst/>
          </a:prstGeom>
          <a:solidFill>
            <a:schemeClr val="bg1">
              <a:lumMod val="85000"/>
            </a:schemeClr>
          </a:solidFill>
        </p:spPr>
        <p:txBody>
          <a:bodyPr wrap="squar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设计要求：</a:t>
            </a:r>
            <a:endPar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可以根据个人喜好选择黑色或白色底色的棒球帽，二选一进行设计；</a:t>
            </a:r>
            <a:endPar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图案以刺绣和印花为主，可根据自己的设计需要选择放置在帽子的任意位置；</a:t>
            </a:r>
            <a:endPar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各部位尺寸如下表所示；</a:t>
            </a:r>
            <a:endPar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设计图稿包含正、背面效果图，以及左右侧面效果图。</a:t>
            </a:r>
          </a:p>
          <a:p>
            <a:endPar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Design Requirements:</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Choose</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either black or white as the base color for the baseball cap based on personal preference</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2.The patterns are primarily embroidery and printing,  and you can place it anywhere on the cap according to your design needs</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Dimensions for each part are as shown in the table below;</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Design sketches include front, back, left, and right side views.</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8" name="表格 14"/>
          <p:cNvGraphicFramePr>
            <a:graphicFrameLocks noGrp="1"/>
          </p:cNvGraphicFramePr>
          <p:nvPr/>
        </p:nvGraphicFramePr>
        <p:xfrm>
          <a:off x="2243235" y="6066651"/>
          <a:ext cx="3228150" cy="3677515"/>
        </p:xfrm>
        <a:graphic>
          <a:graphicData uri="http://schemas.openxmlformats.org/drawingml/2006/table">
            <a:tbl>
              <a:tblPr firstRow="1" bandRow="1">
                <a:tableStyleId>{F5AB1C69-6EDB-4FF4-983F-18BD219EF322}</a:tableStyleId>
              </a:tblPr>
              <a:tblGrid>
                <a:gridCol w="429389">
                  <a:extLst>
                    <a:ext uri="{9D8B030D-6E8A-4147-A177-3AD203B41FA5}">
                      <a16:colId xmlns:a16="http://schemas.microsoft.com/office/drawing/2014/main" val="20000"/>
                    </a:ext>
                  </a:extLst>
                </a:gridCol>
                <a:gridCol w="2191657">
                  <a:extLst>
                    <a:ext uri="{9D8B030D-6E8A-4147-A177-3AD203B41FA5}">
                      <a16:colId xmlns:a16="http://schemas.microsoft.com/office/drawing/2014/main" val="20001"/>
                    </a:ext>
                  </a:extLst>
                </a:gridCol>
                <a:gridCol w="607104">
                  <a:extLst>
                    <a:ext uri="{9D8B030D-6E8A-4147-A177-3AD203B41FA5}">
                      <a16:colId xmlns:a16="http://schemas.microsoft.com/office/drawing/2014/main" val="20002"/>
                    </a:ext>
                  </a:extLst>
                </a:gridCol>
              </a:tblGrid>
              <a:tr h="429218">
                <a:tc>
                  <a:txBody>
                    <a:bodyPr/>
                    <a:lstStyle/>
                    <a:p>
                      <a:pPr algn="ctr"/>
                      <a:r>
                        <a:rPr lang="zh-CN" altLang="en-US" sz="800" b="1" dirty="0">
                          <a:solidFill>
                            <a:schemeClr val="bg1"/>
                          </a:solidFill>
                          <a:latin typeface="MiSans Normal" panose="00000500000000000000" charset="-122"/>
                          <a:ea typeface="MiSans Normal" panose="00000500000000000000" charset="-122"/>
                          <a:cs typeface="MiSans Normal" panose="00000500000000000000" charset="-122"/>
                        </a:rPr>
                        <a:t>参考</a:t>
                      </a:r>
                      <a:r>
                        <a:rPr lang="en-US" altLang="zh-CN" sz="800" dirty="0">
                          <a:solidFill>
                            <a:schemeClr val="bg1"/>
                          </a:solidFill>
                          <a:latin typeface="MiSans Normal" panose="00000500000000000000" charset="-122"/>
                          <a:ea typeface="MiSans Normal" panose="00000500000000000000" charset="-122"/>
                          <a:cs typeface="MiSans Normal" panose="00000500000000000000" charset="-122"/>
                          <a:sym typeface="+mn-ea"/>
                        </a:rPr>
                        <a:t>Reference</a:t>
                      </a:r>
                      <a:r>
                        <a:rPr lang="zh-CN" altLang="en-US" sz="800" dirty="0">
                          <a:solidFill>
                            <a:schemeClr val="bg1"/>
                          </a:solidFill>
                          <a:latin typeface="MiSans Normal" panose="00000500000000000000" charset="-122"/>
                          <a:ea typeface="MiSans Normal" panose="00000500000000000000" charset="-122"/>
                          <a:cs typeface="MiSans Normal" panose="00000500000000000000" charset="-122"/>
                          <a:sym typeface="+mn-ea"/>
                        </a:rPr>
                        <a:t> </a:t>
                      </a:r>
                      <a:endParaRPr lang="zh-CN" altLang="en-US"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r>
                        <a:rPr lang="zh-CN" altLang="en-US" sz="800" b="1" dirty="0">
                          <a:solidFill>
                            <a:schemeClr val="bg1"/>
                          </a:solidFill>
                          <a:latin typeface="MiSans Normal" panose="00000500000000000000" charset="-122"/>
                          <a:ea typeface="MiSans Normal" panose="00000500000000000000" charset="-122"/>
                          <a:cs typeface="MiSans Normal" panose="00000500000000000000" charset="-122"/>
                        </a:rPr>
                        <a:t> </a:t>
                      </a:r>
                    </a:p>
                  </a:txBody>
                  <a:tcPr/>
                </a:tc>
                <a:tc>
                  <a:txBody>
                    <a:bodyPr/>
                    <a:lstStyle/>
                    <a:p>
                      <a:pPr algn="ctr"/>
                      <a:endParaRPr lang="en-US" altLang="zh-CN"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endParaRPr lang="en-US" altLang="zh-CN"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r>
                        <a:rPr lang="zh-CN" altLang="en-US" sz="800" b="1" dirty="0">
                          <a:solidFill>
                            <a:schemeClr val="bg1"/>
                          </a:solidFill>
                          <a:latin typeface="MiSans Normal" panose="00000500000000000000" charset="-122"/>
                          <a:ea typeface="MiSans Normal" panose="00000500000000000000" charset="-122"/>
                          <a:cs typeface="MiSans Normal" panose="00000500000000000000" charset="-122"/>
                        </a:rPr>
                        <a:t>度量点  </a:t>
                      </a:r>
                      <a:r>
                        <a:rPr lang="zh-CN" altLang="en-US" sz="800" dirty="0">
                          <a:solidFill>
                            <a:schemeClr val="bg1"/>
                          </a:solidFill>
                          <a:latin typeface="MiSans Normal" panose="00000500000000000000" charset="-122"/>
                          <a:ea typeface="MiSans Normal" panose="00000500000000000000" charset="-122"/>
                          <a:cs typeface="MiSans Normal" panose="00000500000000000000" charset="-122"/>
                          <a:sym typeface="+mn-ea"/>
                        </a:rPr>
                        <a:t>Measurement Points</a:t>
                      </a:r>
                    </a:p>
                    <a:p>
                      <a:pPr algn="ctr"/>
                      <a:endParaRPr lang="zh-CN" altLang="en-US" sz="800" b="1" dirty="0">
                        <a:solidFill>
                          <a:schemeClr val="bg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zh-CN" altLang="en-GB" sz="800" b="1" u="none" strike="noStrike" dirty="0">
                          <a:solidFill>
                            <a:schemeClr val="bg1"/>
                          </a:solidFill>
                          <a:effectLst/>
                          <a:latin typeface="MiSans Normal" panose="00000500000000000000" charset="-122"/>
                          <a:ea typeface="MiSans Normal" panose="00000500000000000000" charset="-122"/>
                          <a:cs typeface="MiSans Normal" panose="00000500000000000000" charset="-122"/>
                        </a:rPr>
                        <a:t>规格</a:t>
                      </a:r>
                      <a:r>
                        <a:rPr lang="zh-CN" altLang="en-US" sz="800" b="1" u="none" strike="noStrike" dirty="0">
                          <a:solidFill>
                            <a:schemeClr val="bg1"/>
                          </a:solidFill>
                          <a:effectLst/>
                          <a:latin typeface="MiSans Normal" panose="00000500000000000000" charset="-122"/>
                          <a:ea typeface="MiSans Normal" panose="00000500000000000000" charset="-122"/>
                          <a:cs typeface="MiSans Normal" panose="00000500000000000000" charset="-122"/>
                        </a:rPr>
                        <a:t>尺寸</a:t>
                      </a:r>
                      <a:r>
                        <a:rPr lang="en-US" altLang="zh-CN" sz="800" dirty="0">
                          <a:solidFill>
                            <a:schemeClr val="bg1"/>
                          </a:solidFill>
                          <a:effectLst/>
                          <a:latin typeface="MiSans Normal" panose="00000500000000000000" charset="-122"/>
                          <a:ea typeface="MiSans Normal" panose="00000500000000000000" charset="-122"/>
                          <a:cs typeface="MiSans Normal" panose="00000500000000000000" charset="-122"/>
                          <a:sym typeface="+mn-ea"/>
                        </a:rPr>
                        <a:t>Dimensions</a:t>
                      </a:r>
                      <a:endParaRPr lang="en-US" altLang="zh-CN"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r>
                        <a:rPr lang="zh-CN" altLang="en-US" sz="800" b="1" u="none" strike="noStrike" dirty="0">
                          <a:solidFill>
                            <a:schemeClr val="bg1"/>
                          </a:solidFill>
                          <a:effectLst/>
                          <a:latin typeface="MiSans Normal" panose="00000500000000000000" charset="-122"/>
                          <a:ea typeface="MiSans Normal" panose="00000500000000000000" charset="-122"/>
                          <a:cs typeface="MiSans Normal" panose="00000500000000000000" charset="-122"/>
                        </a:rPr>
                        <a:t> </a:t>
                      </a:r>
                      <a:endParaRPr lang="zh-CN" altLang="en-US" sz="800" b="1" dirty="0">
                        <a:solidFill>
                          <a:schemeClr val="bg1"/>
                        </a:solidFill>
                        <a:latin typeface="MiSans Normal" panose="00000500000000000000" charset="-122"/>
                        <a:ea typeface="MiSans Normal" panose="00000500000000000000" charset="-122"/>
                        <a:cs typeface="MiSans Normal" panose="00000500000000000000" charset="-122"/>
                      </a:endParaRPr>
                    </a:p>
                  </a:txBody>
                  <a:tcPr/>
                </a:tc>
                <a:extLst>
                  <a:ext uri="{0D108BD9-81ED-4DB2-BD59-A6C34878D82A}">
                    <a16:rowId xmlns:a16="http://schemas.microsoft.com/office/drawing/2014/main" val="10000"/>
                  </a:ext>
                </a:extLst>
              </a:tr>
              <a:tr h="304528">
                <a:tc>
                  <a:txBody>
                    <a:bodyPr/>
                    <a:lstStyle/>
                    <a:p>
                      <a:pPr algn="ctr"/>
                      <a:r>
                        <a:rPr lang="en-US" altLang="zh-CN" sz="800" b="0" dirty="0">
                          <a:solidFill>
                            <a:schemeClr val="tx1"/>
                          </a:solidFill>
                          <a:latin typeface="MiSans Normal" panose="00000500000000000000" charset="-122"/>
                          <a:ea typeface="MiSans Normal" panose="00000500000000000000" charset="-122"/>
                        </a:rPr>
                        <a:t>a</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帽檐板正中至纽扣</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Center of brim to button </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16.5</a:t>
                      </a:r>
                    </a:p>
                  </a:txBody>
                  <a:tcPr/>
                </a:tc>
                <a:extLst>
                  <a:ext uri="{0D108BD9-81ED-4DB2-BD59-A6C34878D82A}">
                    <a16:rowId xmlns:a16="http://schemas.microsoft.com/office/drawing/2014/main" val="10001"/>
                  </a:ext>
                </a:extLst>
              </a:tr>
              <a:tr h="304528">
                <a:tc>
                  <a:txBody>
                    <a:bodyPr/>
                    <a:lstStyle/>
                    <a:p>
                      <a:pPr algn="ctr"/>
                      <a:r>
                        <a:rPr lang="en-US" altLang="zh-CN" sz="800" b="0" dirty="0">
                          <a:solidFill>
                            <a:schemeClr val="tx1"/>
                          </a:solidFill>
                          <a:latin typeface="MiSans Normal" panose="00000500000000000000" charset="-122"/>
                          <a:ea typeface="MiSans Normal" panose="00000500000000000000" charset="-122"/>
                        </a:rPr>
                        <a:t>b</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中心面板宽度从缝到缝</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central panel from seam to seam</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9</a:t>
                      </a:r>
                    </a:p>
                  </a:txBody>
                  <a:tcPr/>
                </a:tc>
                <a:extLst>
                  <a:ext uri="{0D108BD9-81ED-4DB2-BD59-A6C34878D82A}">
                    <a16:rowId xmlns:a16="http://schemas.microsoft.com/office/drawing/2014/main" val="10002"/>
                  </a:ext>
                </a:extLst>
              </a:tr>
              <a:tr h="355195">
                <a:tc>
                  <a:txBody>
                    <a:bodyPr/>
                    <a:lstStyle/>
                    <a:p>
                      <a:pPr algn="ctr"/>
                      <a:r>
                        <a:rPr lang="en-US" altLang="zh-CN" sz="800" b="0" dirty="0">
                          <a:solidFill>
                            <a:schemeClr val="tx1"/>
                          </a:solidFill>
                          <a:latin typeface="MiSans Normal" panose="00000500000000000000" charset="-122"/>
                          <a:ea typeface="MiSans Normal" panose="00000500000000000000" charset="-122"/>
                        </a:rPr>
                        <a:t>c</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边板宽度从缝到缝</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side panel from seam to seam</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9.5</a:t>
                      </a:r>
                    </a:p>
                  </a:txBody>
                  <a:tcPr/>
                </a:tc>
                <a:extLst>
                  <a:ext uri="{0D108BD9-81ED-4DB2-BD59-A6C34878D82A}">
                    <a16:rowId xmlns:a16="http://schemas.microsoft.com/office/drawing/2014/main" val="10003"/>
                  </a:ext>
                </a:extLst>
              </a:tr>
              <a:tr h="333423">
                <a:tc>
                  <a:txBody>
                    <a:bodyPr/>
                    <a:lstStyle/>
                    <a:p>
                      <a:pPr algn="ctr"/>
                      <a:r>
                        <a:rPr lang="en-US" altLang="zh-CN" sz="800" b="0" dirty="0">
                          <a:solidFill>
                            <a:schemeClr val="tx1"/>
                          </a:solidFill>
                          <a:latin typeface="MiSans Normal" panose="00000500000000000000" charset="-122"/>
                          <a:ea typeface="MiSans Normal" panose="00000500000000000000" charset="-122"/>
                        </a:rPr>
                        <a:t>d</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侧面板长度至纽扣</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Length of side panel to button</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16</a:t>
                      </a:r>
                    </a:p>
                  </a:txBody>
                  <a:tcPr/>
                </a:tc>
                <a:extLst>
                  <a:ext uri="{0D108BD9-81ED-4DB2-BD59-A6C34878D82A}">
                    <a16:rowId xmlns:a16="http://schemas.microsoft.com/office/drawing/2014/main" val="10004"/>
                  </a:ext>
                </a:extLst>
              </a:tr>
              <a:tr h="213360">
                <a:tc>
                  <a:txBody>
                    <a:bodyPr/>
                    <a:lstStyle/>
                    <a:p>
                      <a:pPr algn="ctr"/>
                      <a:r>
                        <a:rPr lang="en-US" altLang="zh-CN" sz="800" b="0" dirty="0">
                          <a:solidFill>
                            <a:schemeClr val="tx1"/>
                          </a:solidFill>
                          <a:latin typeface="MiSans Normal" panose="00000500000000000000" charset="-122"/>
                          <a:ea typeface="MiSans Normal" panose="00000500000000000000" charset="-122"/>
                        </a:rPr>
                        <a:t>e</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后面板宽度 </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back panel</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7</a:t>
                      </a:r>
                    </a:p>
                  </a:txBody>
                  <a:tcPr/>
                </a:tc>
                <a:extLst>
                  <a:ext uri="{0D108BD9-81ED-4DB2-BD59-A6C34878D82A}">
                    <a16:rowId xmlns:a16="http://schemas.microsoft.com/office/drawing/2014/main" val="10005"/>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f</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中心背板长度</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Length of central back panel</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11</a:t>
                      </a:r>
                    </a:p>
                  </a:txBody>
                  <a:tcPr/>
                </a:tc>
                <a:extLst>
                  <a:ext uri="{0D108BD9-81ED-4DB2-BD59-A6C34878D82A}">
                    <a16:rowId xmlns:a16="http://schemas.microsoft.com/office/drawing/2014/main" val="10006"/>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g</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帽檐边宽</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brim edge</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19</a:t>
                      </a:r>
                    </a:p>
                  </a:txBody>
                  <a:tcPr/>
                </a:tc>
                <a:extLst>
                  <a:ext uri="{0D108BD9-81ED-4DB2-BD59-A6C34878D82A}">
                    <a16:rowId xmlns:a16="http://schemas.microsoft.com/office/drawing/2014/main" val="10007"/>
                  </a:ext>
                </a:extLst>
              </a:tr>
              <a:tr h="202795">
                <a:tc>
                  <a:txBody>
                    <a:bodyPr/>
                    <a:lstStyle/>
                    <a:p>
                      <a:pPr algn="ctr"/>
                      <a:r>
                        <a:rPr lang="en-US" altLang="zh-CN" sz="800" b="0" dirty="0">
                          <a:solidFill>
                            <a:schemeClr val="tx1"/>
                          </a:solidFill>
                          <a:latin typeface="MiSans Normal" panose="00000500000000000000" charset="-122"/>
                          <a:ea typeface="MiSans Normal" panose="00000500000000000000" charset="-122"/>
                        </a:rPr>
                        <a:t>h</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帽檐中长</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Mid-length of brim</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7</a:t>
                      </a:r>
                    </a:p>
                  </a:txBody>
                  <a:tcPr/>
                </a:tc>
                <a:extLst>
                  <a:ext uri="{0D108BD9-81ED-4DB2-BD59-A6C34878D82A}">
                    <a16:rowId xmlns:a16="http://schemas.microsoft.com/office/drawing/2014/main" val="10008"/>
                  </a:ext>
                </a:extLst>
              </a:tr>
              <a:tr h="193790">
                <a:tc>
                  <a:txBody>
                    <a:bodyPr/>
                    <a:lstStyle/>
                    <a:p>
                      <a:pPr algn="ctr"/>
                      <a:r>
                        <a:rPr lang="en-US" altLang="zh-CN" sz="800" b="0" dirty="0" err="1">
                          <a:solidFill>
                            <a:schemeClr val="tx1"/>
                          </a:solidFill>
                          <a:latin typeface="MiSans Normal" panose="00000500000000000000" charset="-122"/>
                          <a:ea typeface="MiSans Normal" panose="00000500000000000000" charset="-122"/>
                        </a:rPr>
                        <a:t>i</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头围</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Circumference</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58</a:t>
                      </a:r>
                    </a:p>
                  </a:txBody>
                  <a:tcPr/>
                </a:tc>
                <a:extLst>
                  <a:ext uri="{0D108BD9-81ED-4DB2-BD59-A6C34878D82A}">
                    <a16:rowId xmlns:a16="http://schemas.microsoft.com/office/drawing/2014/main" val="10009"/>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j</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带宽</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Band width</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2.2</a:t>
                      </a:r>
                    </a:p>
                  </a:txBody>
                  <a:tcPr/>
                </a:tc>
                <a:extLst>
                  <a:ext uri="{0D108BD9-81ED-4DB2-BD59-A6C34878D82A}">
                    <a16:rowId xmlns:a16="http://schemas.microsoft.com/office/drawing/2014/main" val="10010"/>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k</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带长</a:t>
                      </a:r>
                      <a:r>
                        <a:rPr lang="en-US" altLang="zh-CN" sz="800" dirty="0">
                          <a:solidFill>
                            <a:schemeClr val="tx1"/>
                          </a:solidFill>
                          <a:latin typeface="MiSans Normal" panose="00000500000000000000" charset="-122"/>
                          <a:ea typeface="MiSans Normal" panose="00000500000000000000" charset="-122"/>
                          <a:cs typeface="MiSans Normal" panose="00000500000000000000" charset="-122"/>
                          <a:sym typeface="+mn-ea"/>
                        </a:rPr>
                        <a:t>Band length</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16</a:t>
                      </a:r>
                    </a:p>
                  </a:txBody>
                  <a:tcPr/>
                </a:tc>
                <a:extLst>
                  <a:ext uri="{0D108BD9-81ED-4DB2-BD59-A6C34878D82A}">
                    <a16:rowId xmlns:a16="http://schemas.microsoft.com/office/drawing/2014/main" val="10011"/>
                  </a:ext>
                </a:extLst>
              </a:tr>
            </a:tbl>
          </a:graphicData>
        </a:graphic>
      </p:graphicFrame>
      <p:sp>
        <p:nvSpPr>
          <p:cNvPr id="34" name="文本框 33"/>
          <p:cNvSpPr txBox="1"/>
          <p:nvPr/>
        </p:nvSpPr>
        <p:spPr>
          <a:xfrm>
            <a:off x="7112793" y="4786481"/>
            <a:ext cx="5510848" cy="1198880"/>
          </a:xfrm>
          <a:prstGeom prst="rect">
            <a:avLst/>
          </a:prstGeom>
          <a:noFill/>
        </p:spPr>
        <p:txBody>
          <a:bodyPr wrap="square" rtlCol="0">
            <a:spAutoFit/>
          </a:bodyPr>
          <a:lstStyle/>
          <a:p>
            <a:pPr algn="l"/>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此图仅为示例，棒球帽图案自行设计。</a:t>
            </a:r>
            <a:r>
              <a:rPr lang="zh-CN" altLang="zh-CN"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提交作品格式：电子格式</a:t>
            </a:r>
            <a:r>
              <a:rPr lang="en-US" altLang="zh-CN"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文件</a:t>
            </a:r>
            <a:r>
              <a:rPr lang="zh-CN" altLang="zh-CN"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或</a:t>
            </a:r>
            <a:r>
              <a:rPr lang="en-US" altLang="zh-CN"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PS</a:t>
            </a:r>
            <a:r>
              <a:rPr lang="zh-CN" altLang="en-US"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文件</a:t>
            </a:r>
            <a:r>
              <a:rPr lang="zh-CN" altLang="zh-CN"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均可，高清</a:t>
            </a:r>
            <a:r>
              <a:rPr lang="en-US" altLang="zh-CN" sz="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PDF</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设计作品必须保证其真实性和原创性，禁止使用</a:t>
            </a:r>
            <a:r>
              <a:rPr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GC</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This image is </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sample </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only</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please</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design the </a:t>
            </a: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baseball cap</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style on your own. </a:t>
            </a:r>
            <a:endPar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329484" cy="830997"/>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ESIGN</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ENDERINGS</a:t>
            </a:r>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p:txBody>
      </p:sp>
      <p:sp>
        <p:nvSpPr>
          <p:cNvPr id="49" name="文本框 48"/>
          <p:cNvSpPr txBox="1"/>
          <p:nvPr/>
        </p:nvSpPr>
        <p:spPr>
          <a:xfrm>
            <a:off x="1292479" y="1773489"/>
            <a:ext cx="2040890" cy="355473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cxnSp>
        <p:nvCxnSpPr>
          <p:cNvPr id="17" name="直接连接符 5"/>
          <p:cNvCxnSpPr/>
          <p:nvPr/>
        </p:nvCxnSpPr>
        <p:spPr>
          <a:xfrm>
            <a:off x="7464636" y="76467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7"/>
          <p:cNvCxnSpPr/>
          <p:nvPr/>
        </p:nvCxnSpPr>
        <p:spPr>
          <a:xfrm>
            <a:off x="7464636" y="76467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932759" y="389856"/>
            <a:ext cx="3927869"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棒球帽</a:t>
            </a:r>
            <a:r>
              <a:rPr lang="en-US" altLang="zh-CN" sz="1800" b="1" dirty="0">
                <a:latin typeface="微软雅黑" panose="020B0503020204020204" pitchFamily="34" charset="-122"/>
                <a:ea typeface="微软雅黑" panose="020B0503020204020204" pitchFamily="34" charset="-122"/>
              </a:rPr>
              <a:t> </a:t>
            </a:r>
          </a:p>
          <a:p>
            <a:r>
              <a:rPr lang="en-US" altLang="zh-CN" sz="1800" b="1" dirty="0">
                <a:latin typeface="微软雅黑" panose="020B0503020204020204" pitchFamily="34" charset="-122"/>
                <a:ea typeface="微软雅黑" panose="020B0503020204020204" pitchFamily="34" charset="-122"/>
                <a:sym typeface="+mn-ea"/>
              </a:rPr>
              <a:t>BASEBALL CAP</a:t>
            </a:r>
          </a:p>
        </p:txBody>
      </p:sp>
      <p:grpSp>
        <p:nvGrpSpPr>
          <p:cNvPr id="4" name="组合 3"/>
          <p:cNvGrpSpPr/>
          <p:nvPr/>
        </p:nvGrpSpPr>
        <p:grpSpPr>
          <a:xfrm>
            <a:off x="2252967" y="4676401"/>
            <a:ext cx="615911" cy="721656"/>
            <a:chOff x="1065" y="6370"/>
            <a:chExt cx="1095" cy="1283"/>
          </a:xfrm>
        </p:grpSpPr>
        <p:sp>
          <p:nvSpPr>
            <p:cNvPr id="9" name="矩形 8"/>
            <p:cNvSpPr/>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19" name="矩形 18"/>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1" name="组合 20"/>
          <p:cNvGrpSpPr/>
          <p:nvPr/>
        </p:nvGrpSpPr>
        <p:grpSpPr>
          <a:xfrm>
            <a:off x="2837943" y="4676401"/>
            <a:ext cx="615911" cy="721656"/>
            <a:chOff x="1065" y="6370"/>
            <a:chExt cx="1095" cy="1283"/>
          </a:xfrm>
        </p:grpSpPr>
        <p:sp>
          <p:nvSpPr>
            <p:cNvPr id="22" name="矩形 21"/>
            <p:cNvSpPr/>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28" name="矩形 27"/>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9" name="组合 28"/>
          <p:cNvGrpSpPr/>
          <p:nvPr/>
        </p:nvGrpSpPr>
        <p:grpSpPr>
          <a:xfrm>
            <a:off x="1392822" y="4677036"/>
            <a:ext cx="615911" cy="721656"/>
            <a:chOff x="1065" y="6370"/>
            <a:chExt cx="1095" cy="1283"/>
          </a:xfrm>
        </p:grpSpPr>
        <p:sp>
          <p:nvSpPr>
            <p:cNvPr id="30" name="矩形 29"/>
            <p:cNvSpPr/>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32" name="矩形 31"/>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48" name="文本框 47"/>
          <p:cNvSpPr txBox="1"/>
          <p:nvPr/>
        </p:nvSpPr>
        <p:spPr>
          <a:xfrm>
            <a:off x="9407339" y="3514024"/>
            <a:ext cx="589280" cy="583565"/>
          </a:xfrm>
          <a:prstGeom prst="rect">
            <a:avLst/>
          </a:prstGeom>
          <a:noFill/>
        </p:spPr>
        <p:txBody>
          <a:bodyPr wrap="non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cs typeface="MiSans Normal" panose="00000500000000000000" charset="-122"/>
              </a:rPr>
              <a:t>或者</a:t>
            </a:r>
          </a:p>
          <a:p>
            <a:pPr algn="ctr"/>
            <a:r>
              <a:rPr lang="en-US" altLang="zh-CN" sz="1600" dirty="0">
                <a:solidFill>
                  <a:srgbClr val="FF0000"/>
                </a:solidFill>
                <a:latin typeface="微软雅黑" panose="020B0503020204020204" pitchFamily="34" charset="-122"/>
                <a:ea typeface="微软雅黑" panose="020B0503020204020204" pitchFamily="34" charset="-122"/>
                <a:cs typeface="MiSans Normal" panose="00000500000000000000" charset="-122"/>
              </a:rPr>
              <a:t>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329484" cy="830997"/>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ESIGN</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ENDERINGS</a:t>
            </a:r>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p:txBody>
      </p:sp>
      <p:sp>
        <p:nvSpPr>
          <p:cNvPr id="49" name="文本框 48"/>
          <p:cNvSpPr txBox="1"/>
          <p:nvPr/>
        </p:nvSpPr>
        <p:spPr>
          <a:xfrm>
            <a:off x="1292479" y="1773489"/>
            <a:ext cx="2040890" cy="355473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8" name="组合 57"/>
          <p:cNvGrpSpPr/>
          <p:nvPr/>
        </p:nvGrpSpPr>
        <p:grpSpPr>
          <a:xfrm>
            <a:off x="2837943" y="4676401"/>
            <a:ext cx="615911" cy="721656"/>
            <a:chOff x="1065" y="6370"/>
            <a:chExt cx="1095" cy="1283"/>
          </a:xfrm>
        </p:grpSpPr>
        <p:sp>
          <p:nvSpPr>
            <p:cNvPr id="59" name="矩形 58"/>
            <p:cNvSpPr/>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60" name="文本框 59"/>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61" name="矩形 60"/>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62" name="组合 61"/>
          <p:cNvGrpSpPr/>
          <p:nvPr/>
        </p:nvGrpSpPr>
        <p:grpSpPr>
          <a:xfrm>
            <a:off x="1392822" y="4677036"/>
            <a:ext cx="615911" cy="721656"/>
            <a:chOff x="1065" y="6370"/>
            <a:chExt cx="1095" cy="1283"/>
          </a:xfrm>
        </p:grpSpPr>
        <p:sp>
          <p:nvSpPr>
            <p:cNvPr id="63" name="矩形 62"/>
            <p:cNvSpPr/>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64" name="文本框 63"/>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65" name="矩形 64"/>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759" y="384776"/>
            <a:ext cx="3927869"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羊毛围巾</a:t>
            </a:r>
            <a:r>
              <a:rPr lang="en-US" altLang="zh-CN" sz="1800" b="1" dirty="0">
                <a:latin typeface="微软雅黑" panose="020B0503020204020204" pitchFamily="34" charset="-122"/>
                <a:ea typeface="微软雅黑" panose="020B0503020204020204" pitchFamily="34" charset="-122"/>
              </a:rPr>
              <a:t> </a:t>
            </a:r>
          </a:p>
          <a:p>
            <a:r>
              <a:rPr lang="zh-CN" altLang="en-US" sz="1800" b="1" dirty="0">
                <a:latin typeface="微软雅黑" panose="020B0503020204020204" pitchFamily="34" charset="-122"/>
                <a:ea typeface="微软雅黑" panose="020B0503020204020204" pitchFamily="34" charset="-122"/>
                <a:sym typeface="+mn-ea"/>
              </a:rPr>
              <a:t>WOOLEN SCARF</a:t>
            </a:r>
            <a:endParaRPr lang="en-US" altLang="zh-CN" sz="1800" b="1" dirty="0">
              <a:latin typeface="微软雅黑" panose="020B0503020204020204" pitchFamily="34" charset="-122"/>
              <a:ea typeface="微软雅黑" panose="020B0503020204020204" pitchFamily="34" charset="-122"/>
              <a:sym typeface="+mn-ea"/>
            </a:endParaRP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349182" y="5398057"/>
            <a:ext cx="2731342" cy="830997"/>
          </a:xfrm>
          <a:prstGeom prst="rect">
            <a:avLst/>
          </a:prstGeom>
          <a:noFill/>
        </p:spPr>
        <p:txBody>
          <a:bodyPr wrap="square" rtlCol="0">
            <a:spAutoFit/>
          </a:bodyPr>
          <a:lstStyle/>
          <a:p>
            <a:pPr algn="ctr"/>
            <a:r>
              <a:rPr kumimoji="1" lang="zh-CN" altLang="en-US" sz="1200" dirty="0">
                <a:latin typeface="微软雅黑" panose="020B0503020204020204" pitchFamily="34" charset="-122"/>
                <a:ea typeface="微软雅黑" panose="020B0503020204020204" pitchFamily="34" charset="-122"/>
                <a:cs typeface="MiSans Normal" panose="00000500000000000000" charset="-122"/>
              </a:rPr>
              <a:t>羊毛围巾</a:t>
            </a:r>
          </a:p>
          <a:p>
            <a:pPr algn="ctr"/>
            <a:r>
              <a:rPr kumimoji="1" lang="en-US" altLang="zh-CN" sz="1200" dirty="0">
                <a:latin typeface="微软雅黑" panose="020B0503020204020204" pitchFamily="34" charset="-122"/>
                <a:ea typeface="微软雅黑" panose="020B0503020204020204" pitchFamily="34" charset="-122"/>
                <a:cs typeface="MiSans Normal" panose="00000500000000000000" charset="-122"/>
              </a:rPr>
              <a:t>30cm</a:t>
            </a:r>
            <a:r>
              <a:rPr kumimoji="1" lang="zh-CN" altLang="en-US" sz="1200" dirty="0">
                <a:latin typeface="微软雅黑" panose="020B0503020204020204" pitchFamily="34" charset="-122"/>
                <a:ea typeface="微软雅黑" panose="020B0503020204020204" pitchFamily="34" charset="-122"/>
                <a:cs typeface="MiSans Normal" panose="00000500000000000000" charset="-122"/>
              </a:rPr>
              <a:t>*</a:t>
            </a:r>
            <a:r>
              <a:rPr kumimoji="1" lang="en-US" altLang="zh-CN" sz="1200" dirty="0">
                <a:latin typeface="微软雅黑" panose="020B0503020204020204" pitchFamily="34" charset="-122"/>
                <a:ea typeface="微软雅黑" panose="020B0503020204020204" pitchFamily="34" charset="-122"/>
                <a:cs typeface="MiSans Normal" panose="00000500000000000000" charset="-122"/>
              </a:rPr>
              <a:t>180cm</a:t>
            </a:r>
          </a:p>
          <a:p>
            <a:pPr algn="ct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Woolen Scarf</a:t>
            </a:r>
            <a:endPar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endParaRPr>
          </a:p>
          <a:p>
            <a:pPr algn="ct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W: </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30cm</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*L: </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180cm</a:t>
            </a:r>
            <a:endParaRPr kumimoji="1" lang="zh-CN" altLang="en-US" sz="1200"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7" name="组合 6"/>
          <p:cNvGrpSpPr/>
          <p:nvPr/>
        </p:nvGrpSpPr>
        <p:grpSpPr>
          <a:xfrm>
            <a:off x="4880610" y="3562350"/>
            <a:ext cx="8986520" cy="1503680"/>
            <a:chOff x="7686" y="5610"/>
            <a:chExt cx="14152" cy="2368"/>
          </a:xfrm>
        </p:grpSpPr>
        <p:sp>
          <p:nvSpPr>
            <p:cNvPr id="4" name="矩形 3"/>
            <p:cNvSpPr/>
            <p:nvPr/>
          </p:nvSpPr>
          <p:spPr>
            <a:xfrm>
              <a:off x="7686" y="5610"/>
              <a:ext cx="14152" cy="2335"/>
            </a:xfrm>
            <a:prstGeom prst="rect">
              <a:avLst/>
            </a:prstGeom>
            <a:solidFill>
              <a:srgbClr val="FAC761"/>
            </a:solidFill>
            <a:ln w="12700" cap="flat" cmpd="sng">
              <a:solidFill>
                <a:srgbClr val="76717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descr="jimeng-2026-05-13-9637-以图片1东方明珠为灵感元素，设计图案，6 种颜色，矢量图案"/>
            <p:cNvPicPr>
              <a:picLocks noChangeAspect="1"/>
            </p:cNvPicPr>
            <p:nvPr/>
          </p:nvPicPr>
          <p:blipFill>
            <a:blip r:embed="rId2" cstate="print">
              <a:alphaModFix amt="46000"/>
              <a:extLst>
                <a:ext uri="{28A0092B-C50C-407E-A947-70E740481C1C}">
                  <a14:useLocalDpi xmlns:a14="http://schemas.microsoft.com/office/drawing/2010/main"/>
                </a:ext>
              </a:extLst>
            </a:blip>
            <a:srcRect/>
            <a:stretch>
              <a:fillRect/>
            </a:stretch>
          </p:blipFill>
          <p:spPr>
            <a:xfrm rot="16200000">
              <a:off x="18746" y="4956"/>
              <a:ext cx="2334" cy="3700"/>
            </a:xfrm>
            <a:prstGeom prst="rect">
              <a:avLst/>
            </a:prstGeom>
          </p:spPr>
        </p:pic>
        <p:pic>
          <p:nvPicPr>
            <p:cNvPr id="6" name="图片 5" descr="jimeng-2026-05-13-9637-以图片1东方明珠为灵感元素，设计图案，6 种颜色，矢量图案"/>
            <p:cNvPicPr>
              <a:picLocks noChangeAspect="1"/>
            </p:cNvPicPr>
            <p:nvPr/>
          </p:nvPicPr>
          <p:blipFill>
            <a:blip r:embed="rId3" cstate="print">
              <a:alphaModFix amt="46000"/>
              <a:extLst>
                <a:ext uri="{28A0092B-C50C-407E-A947-70E740481C1C}">
                  <a14:useLocalDpi xmlns:a14="http://schemas.microsoft.com/office/drawing/2010/main"/>
                </a:ext>
              </a:extLst>
            </a:blip>
            <a:srcRect t="-488"/>
            <a:stretch>
              <a:fillRect/>
            </a:stretch>
          </p:blipFill>
          <p:spPr>
            <a:xfrm rot="5400000" flipH="1">
              <a:off x="8369" y="4961"/>
              <a:ext cx="2334" cy="370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329484" cy="830997"/>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ESIGN</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ENDERINGS</a:t>
            </a:r>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p:txBody>
      </p:sp>
      <p:sp>
        <p:nvSpPr>
          <p:cNvPr id="49" name="文本框 48"/>
          <p:cNvSpPr txBox="1"/>
          <p:nvPr/>
        </p:nvSpPr>
        <p:spPr>
          <a:xfrm>
            <a:off x="1292478" y="1773488"/>
            <a:ext cx="3206731" cy="7568021"/>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材质：</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en-GB" altLang="zh-CN" sz="1595" dirty="0">
                <a:latin typeface="微软雅黑" panose="020B0503020204020204" pitchFamily="34" charset="-122"/>
                <a:ea typeface="微软雅黑" panose="020B0503020204020204" pitchFamily="34" charset="-122"/>
                <a:cs typeface="MiSans Normal" panose="00000500000000000000" charset="-122"/>
              </a:rPr>
              <a:t>Material</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细节说明：</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en-US" altLang="zh-CN" sz="1595" dirty="0">
                <a:latin typeface="微软雅黑" panose="020B0503020204020204" pitchFamily="34" charset="-122"/>
                <a:ea typeface="微软雅黑" panose="020B0503020204020204" pitchFamily="34" charset="-122"/>
                <a:cs typeface="MiSans Normal" panose="00000500000000000000" charset="-122"/>
              </a:rPr>
              <a:t>Detailed description</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759" y="384776"/>
            <a:ext cx="3927869" cy="645160"/>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T</a:t>
            </a:r>
            <a:r>
              <a:rPr lang="zh-CN" altLang="en-US" sz="1800" b="1" dirty="0">
                <a:latin typeface="微软雅黑" panose="020B0503020204020204" pitchFamily="34" charset="-122"/>
                <a:ea typeface="微软雅黑" panose="020B0503020204020204" pitchFamily="34" charset="-122"/>
              </a:rPr>
              <a:t>恤衫设计</a:t>
            </a:r>
            <a:endParaRPr lang="en-US" altLang="zh-CN" sz="1800" b="1" dirty="0">
              <a:latin typeface="微软雅黑" panose="020B0503020204020204" pitchFamily="34" charset="-122"/>
              <a:ea typeface="微软雅黑" panose="020B0503020204020204" pitchFamily="34" charset="-122"/>
            </a:endParaRPr>
          </a:p>
          <a:p>
            <a:r>
              <a:rPr lang="en-US" altLang="en-GB" sz="1800" b="1" dirty="0">
                <a:latin typeface="微软雅黑" panose="020B0503020204020204" pitchFamily="34" charset="-122"/>
                <a:ea typeface="微软雅黑" panose="020B0503020204020204" pitchFamily="34" charset="-122"/>
                <a:sym typeface="+mn-ea"/>
              </a:rPr>
              <a:t>T-SHIRT</a:t>
            </a:r>
            <a:r>
              <a:rPr lang="en-GB" altLang="zh-CN" sz="1800" b="1" dirty="0">
                <a:latin typeface="微软雅黑" panose="020B0503020204020204" pitchFamily="34" charset="-122"/>
                <a:ea typeface="微软雅黑" panose="020B0503020204020204" pitchFamily="34" charset="-122"/>
                <a:sym typeface="+mn-ea"/>
              </a:rPr>
              <a:t> DESIGN</a:t>
            </a:r>
            <a:endParaRPr lang="en-US" altLang="zh-CN" sz="1800" b="1" dirty="0">
              <a:latin typeface="微软雅黑" panose="020B0503020204020204" pitchFamily="34" charset="-122"/>
              <a:ea typeface="微软雅黑" panose="020B0503020204020204" pitchFamily="34" charset="-122"/>
              <a:sym typeface="+mn-ea"/>
            </a:endParaRP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5499240" y="5004918"/>
            <a:ext cx="5058015" cy="338554"/>
          </a:xfrm>
          <a:prstGeom prst="rect">
            <a:avLst/>
          </a:prstGeom>
          <a:noFill/>
        </p:spPr>
        <p:txBody>
          <a:bodyPr wrap="square" rtlCol="0">
            <a:spAutoFit/>
          </a:bodyPr>
          <a:lstStyle/>
          <a:p>
            <a:pPr algn="l"/>
            <a:r>
              <a:rPr lang="zh-CN" altLang="en-US" sz="1600" dirty="0">
                <a:latin typeface="微软雅黑" panose="020B0503020204020204" pitchFamily="34" charset="-122"/>
                <a:ea typeface="微软雅黑" panose="020B0503020204020204" pitchFamily="34" charset="-122"/>
              </a:rPr>
              <a:t>工艺尺寸图</a:t>
            </a:r>
            <a:r>
              <a:rPr lang="en-GB" altLang="zh-CN" sz="1600" dirty="0">
                <a:latin typeface="微软雅黑" panose="020B0503020204020204" pitchFamily="34" charset="-122"/>
                <a:ea typeface="微软雅黑" panose="020B0503020204020204" pitchFamily="34" charset="-122"/>
              </a:rPr>
              <a:t>Size Process Drawings </a:t>
            </a:r>
            <a:r>
              <a:rPr lang="zh-CN" altLang="en-US" sz="1600" dirty="0">
                <a:latin typeface="微软雅黑" panose="020B0503020204020204" pitchFamily="34" charset="-122"/>
                <a:ea typeface="微软雅黑" panose="020B0503020204020204" pitchFamily="34" charset="-122"/>
              </a:rPr>
              <a:t>：</a:t>
            </a:r>
          </a:p>
        </p:txBody>
      </p:sp>
      <p:grpSp>
        <p:nvGrpSpPr>
          <p:cNvPr id="3" name="组合 2"/>
          <p:cNvGrpSpPr/>
          <p:nvPr/>
        </p:nvGrpSpPr>
        <p:grpSpPr>
          <a:xfrm>
            <a:off x="2252967" y="4676401"/>
            <a:ext cx="615911" cy="721656"/>
            <a:chOff x="1065" y="6370"/>
            <a:chExt cx="1095" cy="1283"/>
          </a:xfrm>
        </p:grpSpPr>
        <p:sp>
          <p:nvSpPr>
            <p:cNvPr id="4" name="矩形 3"/>
            <p:cNvSpPr/>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6" name="矩形 5"/>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7" name="组合 6"/>
          <p:cNvGrpSpPr/>
          <p:nvPr/>
        </p:nvGrpSpPr>
        <p:grpSpPr>
          <a:xfrm>
            <a:off x="2837943" y="4676401"/>
            <a:ext cx="615911" cy="721656"/>
            <a:chOff x="1065" y="6370"/>
            <a:chExt cx="1095" cy="1283"/>
          </a:xfrm>
        </p:grpSpPr>
        <p:sp>
          <p:nvSpPr>
            <p:cNvPr id="8" name="矩形 7"/>
            <p:cNvSpPr/>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10" name="矩形 9"/>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1" name="组合 10"/>
          <p:cNvGrpSpPr/>
          <p:nvPr/>
        </p:nvGrpSpPr>
        <p:grpSpPr>
          <a:xfrm>
            <a:off x="1392822" y="4677036"/>
            <a:ext cx="615911" cy="721656"/>
            <a:chOff x="1065" y="6370"/>
            <a:chExt cx="1095" cy="1283"/>
          </a:xfrm>
        </p:grpSpPr>
        <p:sp>
          <p:nvSpPr>
            <p:cNvPr id="12" name="矩形 11"/>
            <p:cNvSpPr/>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14" name="矩形 13"/>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7" name="组合 16"/>
          <p:cNvGrpSpPr/>
          <p:nvPr/>
        </p:nvGrpSpPr>
        <p:grpSpPr>
          <a:xfrm>
            <a:off x="5263515" y="1957070"/>
            <a:ext cx="4351655" cy="2900680"/>
            <a:chOff x="5942" y="2574"/>
            <a:chExt cx="15018" cy="10012"/>
          </a:xfrm>
        </p:grpSpPr>
        <p:pic>
          <p:nvPicPr>
            <p:cNvPr id="16" name="图片 15" descr="jimeng-2026-05-13-4527-白色 t 恤衫正背面平面图，无图案，黑色勾线"/>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2" y="2574"/>
              <a:ext cx="15018" cy="10012"/>
            </a:xfrm>
            <a:prstGeom prst="rect">
              <a:avLst/>
            </a:prstGeom>
          </p:spPr>
        </p:pic>
        <p:pic>
          <p:nvPicPr>
            <p:cNvPr id="15" name="图片 14" descr="jimeng-2026-05-13-3871-A colorful and cartoon-style  patten wit..."/>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333" y="6500"/>
              <a:ext cx="2877" cy="3583"/>
            </a:xfrm>
            <a:prstGeom prst="rect">
              <a:avLst/>
            </a:prstGeom>
          </p:spPr>
        </p:pic>
      </p:grpSp>
      <p:pic>
        <p:nvPicPr>
          <p:cNvPr id="20" name="图片 19" descr="jimeng-2026-05-13-3871-A colorful and cartoon-style  patten wit..."/>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747385" y="5429250"/>
            <a:ext cx="2732405" cy="3400425"/>
          </a:xfrm>
          <a:prstGeom prst="rect">
            <a:avLst/>
          </a:prstGeom>
        </p:spPr>
      </p:pic>
      <p:sp>
        <p:nvSpPr>
          <p:cNvPr id="39" name="文本框 38"/>
          <p:cNvSpPr txBox="1"/>
          <p:nvPr/>
        </p:nvSpPr>
        <p:spPr>
          <a:xfrm>
            <a:off x="5748857" y="8915322"/>
            <a:ext cx="2731342" cy="275590"/>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宽</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W: </a:t>
            </a:r>
            <a:r>
              <a:rPr lang="en-US" sz="1200" dirty="0">
                <a:latin typeface="微软雅黑" panose="020B0503020204020204" pitchFamily="34" charset="-122"/>
                <a:ea typeface="微软雅黑" panose="020B0503020204020204" pitchFamily="34" charset="-122"/>
                <a:cs typeface="MiSans Normal" panose="00000500000000000000" charset="-122"/>
                <a:sym typeface="+mn-ea"/>
              </a:rPr>
              <a:t>17</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cm</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高</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H: 2</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8cm</a:t>
            </a:r>
            <a:endParaRPr kumimoji="1" lang="zh-CN" altLang="en-US" sz="1200"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27" name="组合 26"/>
          <p:cNvGrpSpPr/>
          <p:nvPr/>
        </p:nvGrpSpPr>
        <p:grpSpPr>
          <a:xfrm>
            <a:off x="9516110" y="1957070"/>
            <a:ext cx="4323715" cy="2882265"/>
            <a:chOff x="8636" y="8146"/>
            <a:chExt cx="6222" cy="4148"/>
          </a:xfrm>
        </p:grpSpPr>
        <p:pic>
          <p:nvPicPr>
            <p:cNvPr id="21" name="图片 20" descr="jimeng-2026-05-13-3727-黑色t 恤衫正背面平面图，无图案，灰色勾线图片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36" y="8146"/>
              <a:ext cx="6223" cy="4149"/>
            </a:xfrm>
            <a:prstGeom prst="rect">
              <a:avLst/>
            </a:prstGeom>
          </p:spPr>
        </p:pic>
        <p:pic>
          <p:nvPicPr>
            <p:cNvPr id="26" name="图片 25" descr="jimeng-2026-05-13-8981-中国风非遗创意字体设计，插画海报，白色背景，文字「上海」。「上」字内笔画嵌入豫园..."/>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90" y="9620"/>
              <a:ext cx="1312" cy="1751"/>
            </a:xfrm>
            <a:prstGeom prst="rect">
              <a:avLst/>
            </a:prstGeom>
          </p:spPr>
        </p:pic>
      </p:grpSp>
      <p:sp>
        <p:nvSpPr>
          <p:cNvPr id="29" name="文本框 28"/>
          <p:cNvSpPr txBox="1"/>
          <p:nvPr/>
        </p:nvSpPr>
        <p:spPr>
          <a:xfrm>
            <a:off x="10180522" y="8915322"/>
            <a:ext cx="2731342" cy="275590"/>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宽</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W: </a:t>
            </a:r>
            <a:r>
              <a:rPr lang="en-US" sz="1200" dirty="0">
                <a:latin typeface="微软雅黑" panose="020B0503020204020204" pitchFamily="34" charset="-122"/>
                <a:ea typeface="微软雅黑" panose="020B0503020204020204" pitchFamily="34" charset="-122"/>
                <a:cs typeface="MiSans Normal" panose="00000500000000000000" charset="-122"/>
                <a:sym typeface="+mn-ea"/>
              </a:rPr>
              <a:t>16</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cm</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高</a:t>
            </a:r>
            <a:r>
              <a:rPr lang="en-US" altLang="zh-CN" sz="1200" dirty="0">
                <a:latin typeface="微软雅黑" panose="020B0503020204020204" pitchFamily="34" charset="-122"/>
                <a:ea typeface="微软雅黑" panose="020B0503020204020204" pitchFamily="34" charset="-122"/>
                <a:cs typeface="MiSans Normal" panose="00000500000000000000" charset="-122"/>
                <a:sym typeface="+mn-ea"/>
              </a:rPr>
              <a:t>H: 2</a:t>
            </a:r>
            <a:r>
              <a:rPr lang="zh-CN" altLang="en-US" sz="1200" dirty="0">
                <a:latin typeface="微软雅黑" panose="020B0503020204020204" pitchFamily="34" charset="-122"/>
                <a:ea typeface="微软雅黑" panose="020B0503020204020204" pitchFamily="34" charset="-122"/>
                <a:cs typeface="MiSans Normal" panose="00000500000000000000" charset="-122"/>
                <a:sym typeface="+mn-ea"/>
              </a:rPr>
              <a:t>8cm</a:t>
            </a:r>
            <a:endParaRPr kumimoji="1" lang="zh-CN" altLang="en-US" sz="1200" dirty="0">
              <a:latin typeface="微软雅黑" panose="020B0503020204020204" pitchFamily="34" charset="-122"/>
              <a:ea typeface="微软雅黑" panose="020B0503020204020204" pitchFamily="34" charset="-122"/>
              <a:cs typeface="MiSans Normal" panose="00000500000000000000" charset="-122"/>
            </a:endParaRPr>
          </a:p>
        </p:txBody>
      </p:sp>
      <p:pic>
        <p:nvPicPr>
          <p:cNvPr id="30" name="图片 29" descr="jimeng-2026-05-13-8981-中国风非遗创意字体设计，插画海报，白色背景，文字「上海」。「上」字内笔画嵌入豫园..."/>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06050" y="5416550"/>
            <a:ext cx="2606040" cy="34772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4591050" y="4074160"/>
            <a:ext cx="4370070" cy="3565525"/>
            <a:chOff x="7471" y="5893"/>
            <a:chExt cx="6269" cy="5115"/>
          </a:xfrm>
        </p:grpSpPr>
        <p:pic>
          <p:nvPicPr>
            <p:cNvPr id="16" name="图片 1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471" y="5893"/>
              <a:ext cx="3245" cy="5079"/>
            </a:xfrm>
            <a:prstGeom prst="rect">
              <a:avLst/>
            </a:prstGeom>
          </p:spPr>
        </p:pic>
        <p:pic>
          <p:nvPicPr>
            <p:cNvPr id="68" name="图片 6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8" y="5996"/>
              <a:ext cx="3343" cy="5012"/>
            </a:xfrm>
            <a:prstGeom prst="rect">
              <a:avLst/>
            </a:prstGeom>
          </p:spPr>
        </p:pic>
      </p:grpSp>
      <p:pic>
        <p:nvPicPr>
          <p:cNvPr id="18" name="图片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75770" y="4359910"/>
            <a:ext cx="2148205" cy="3279775"/>
          </a:xfrm>
          <a:prstGeom prst="rect">
            <a:avLst/>
          </a:prstGeom>
        </p:spPr>
      </p:pic>
      <p:cxnSp>
        <p:nvCxnSpPr>
          <p:cNvPr id="6" name="直接连接符 5"/>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329484" cy="830997"/>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ESIGN</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ENDERINGS</a:t>
            </a:r>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p:txBody>
      </p:sp>
      <p:sp>
        <p:nvSpPr>
          <p:cNvPr id="43" name="文本框 42"/>
          <p:cNvSpPr txBox="1"/>
          <p:nvPr/>
        </p:nvSpPr>
        <p:spPr>
          <a:xfrm>
            <a:off x="7766590" y="2640340"/>
            <a:ext cx="3013075" cy="46037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左右脚相同款的设计</a:t>
            </a:r>
            <a:endParaRPr lang="en-US" altLang="zh-CN" sz="1200" dirty="0">
              <a:latin typeface="微软雅黑" panose="020B0503020204020204" pitchFamily="34" charset="-122"/>
              <a:ea typeface="微软雅黑" panose="020B0503020204020204" pitchFamily="34" charset="-122"/>
            </a:endParaRPr>
          </a:p>
          <a:p>
            <a:pPr algn="ctr"/>
            <a:r>
              <a:rPr lang="en-US" altLang="zh-CN" sz="1200" dirty="0">
                <a:latin typeface="微软雅黑" panose="020B0503020204020204" pitchFamily="34" charset="-122"/>
                <a:ea typeface="微软雅黑" panose="020B0503020204020204" pitchFamily="34" charset="-122"/>
              </a:rPr>
              <a:t>Left and Right Socks is the Same Style</a:t>
            </a:r>
          </a:p>
        </p:txBody>
      </p:sp>
      <p:sp>
        <p:nvSpPr>
          <p:cNvPr id="49" name="文本框 48"/>
          <p:cNvSpPr txBox="1"/>
          <p:nvPr/>
        </p:nvSpPr>
        <p:spPr>
          <a:xfrm>
            <a:off x="1292479" y="1773489"/>
            <a:ext cx="2040890" cy="355473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759" y="377791"/>
            <a:ext cx="3927869"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袜子设计</a:t>
            </a:r>
            <a:r>
              <a:rPr lang="en-US" altLang="zh-CN" sz="1800" b="1" dirty="0">
                <a:latin typeface="微软雅黑" panose="020B0503020204020204" pitchFamily="34" charset="-122"/>
                <a:ea typeface="微软雅黑" panose="020B0503020204020204" pitchFamily="34" charset="-122"/>
              </a:rPr>
              <a:t> 1</a:t>
            </a:r>
          </a:p>
          <a:p>
            <a:r>
              <a:rPr lang="en-GB" altLang="zh-CN" sz="1800" b="1" dirty="0">
                <a:latin typeface="微软雅黑" panose="020B0503020204020204" pitchFamily="34" charset="-122"/>
                <a:ea typeface="微软雅黑" panose="020B0503020204020204" pitchFamily="34" charset="-122"/>
              </a:rPr>
              <a:t>SORKS</a:t>
            </a:r>
            <a:r>
              <a:rPr lang="en-US" altLang="en-GB" sz="1800" b="1" dirty="0">
                <a:latin typeface="微软雅黑" panose="020B0503020204020204" pitchFamily="34" charset="-122"/>
                <a:ea typeface="微软雅黑" panose="020B0503020204020204" pitchFamily="34" charset="-122"/>
              </a:rPr>
              <a:t> DESIGN</a:t>
            </a:r>
            <a:r>
              <a:rPr lang="zh-CN" altLang="en-US" sz="1800" b="1" dirty="0">
                <a:latin typeface="微软雅黑" panose="020B0503020204020204" pitchFamily="34" charset="-122"/>
                <a:ea typeface="微软雅黑" panose="020B0503020204020204" pitchFamily="34" charset="-122"/>
              </a:rPr>
              <a:t> </a:t>
            </a:r>
            <a:r>
              <a:rPr lang="en-US" altLang="zh-CN" sz="1800" b="1" dirty="0">
                <a:latin typeface="微软雅黑" panose="020B0503020204020204" pitchFamily="34" charset="-122"/>
                <a:ea typeface="微软雅黑" panose="020B0503020204020204" pitchFamily="34" charset="-122"/>
              </a:rPr>
              <a:t>1</a:t>
            </a:r>
            <a:endParaRPr lang="zh-CN" altLang="en-US" sz="1800" b="1"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5869305" y="7710748"/>
            <a:ext cx="2116477"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单只袜子正反面</a:t>
            </a:r>
          </a:p>
          <a:p>
            <a:pPr algn="ctr"/>
            <a:r>
              <a:rPr lang="en-US" altLang="zh-CN" sz="1200" dirty="0">
                <a:latin typeface="微软雅黑" panose="020B0503020204020204" pitchFamily="34" charset="-122"/>
                <a:ea typeface="微软雅黑" panose="020B0503020204020204" pitchFamily="34" charset="-122"/>
              </a:rPr>
              <a:t>Both sides of a single sock</a:t>
            </a:r>
            <a:endParaRPr lang="zh-CN" altLang="en-US" sz="12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9024511" y="7710748"/>
            <a:ext cx="2283189"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单只袜子平铺图</a:t>
            </a:r>
          </a:p>
          <a:p>
            <a:pPr algn="ctr"/>
            <a:r>
              <a:rPr lang="en-US" altLang="zh-CN" sz="1200" dirty="0">
                <a:latin typeface="微软雅黑" panose="020B0503020204020204" pitchFamily="34" charset="-122"/>
                <a:ea typeface="微软雅黑" panose="020B0503020204020204" pitchFamily="34" charset="-122"/>
              </a:rPr>
              <a:t>Ichnography of a single sock</a:t>
            </a:r>
            <a:endParaRPr lang="zh-CN" altLang="en-US" sz="1200"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11569604" y="7710747"/>
            <a:ext cx="2209451"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袜子设计图案平铺图</a:t>
            </a:r>
          </a:p>
          <a:p>
            <a:pPr algn="ctr"/>
            <a:r>
              <a:rPr lang="en-US" altLang="zh-CN" sz="1200" dirty="0">
                <a:latin typeface="微软雅黑" panose="020B0503020204020204" pitchFamily="34" charset="-122"/>
                <a:ea typeface="微软雅黑" panose="020B0503020204020204" pitchFamily="34" charset="-122"/>
              </a:rPr>
              <a:t>Ichnography of sock design</a:t>
            </a:r>
            <a:endParaRPr lang="zh-CN" altLang="en-US" sz="120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201785" y="4136390"/>
            <a:ext cx="2364105" cy="3521710"/>
          </a:xfrm>
          <a:prstGeom prst="rect">
            <a:avLst/>
          </a:prstGeom>
        </p:spPr>
      </p:pic>
      <p:grpSp>
        <p:nvGrpSpPr>
          <p:cNvPr id="70" name="组合 69"/>
          <p:cNvGrpSpPr/>
          <p:nvPr/>
        </p:nvGrpSpPr>
        <p:grpSpPr>
          <a:xfrm>
            <a:off x="1392555" y="4676140"/>
            <a:ext cx="3321050" cy="740410"/>
            <a:chOff x="2193" y="7364"/>
            <a:chExt cx="5230" cy="1166"/>
          </a:xfrm>
        </p:grpSpPr>
        <p:grpSp>
          <p:nvGrpSpPr>
            <p:cNvPr id="3" name="组合 2"/>
            <p:cNvGrpSpPr/>
            <p:nvPr/>
          </p:nvGrpSpPr>
          <p:grpSpPr>
            <a:xfrm>
              <a:off x="3548" y="7364"/>
              <a:ext cx="970" cy="1136"/>
              <a:chOff x="1065" y="6370"/>
              <a:chExt cx="1095" cy="1283"/>
            </a:xfrm>
          </p:grpSpPr>
          <p:sp>
            <p:nvSpPr>
              <p:cNvPr id="4" name="矩形 3"/>
              <p:cNvSpPr/>
              <p:nvPr/>
            </p:nvSpPr>
            <p:spPr>
              <a:xfrm>
                <a:off x="1187" y="6401"/>
                <a:ext cx="850" cy="850"/>
              </a:xfrm>
              <a:prstGeom prst="rect">
                <a:avLst/>
              </a:prstGeom>
              <a:solidFill>
                <a:srgbClr val="86C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7" name="矩形 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8" name="组合 7"/>
            <p:cNvGrpSpPr/>
            <p:nvPr/>
          </p:nvGrpSpPr>
          <p:grpSpPr>
            <a:xfrm>
              <a:off x="4469" y="7364"/>
              <a:ext cx="970" cy="1136"/>
              <a:chOff x="1065" y="6370"/>
              <a:chExt cx="1095" cy="1283"/>
            </a:xfrm>
          </p:grpSpPr>
          <p:sp>
            <p:nvSpPr>
              <p:cNvPr id="9" name="矩形 8"/>
              <p:cNvSpPr/>
              <p:nvPr/>
            </p:nvSpPr>
            <p:spPr>
              <a:xfrm>
                <a:off x="1187" y="6401"/>
                <a:ext cx="850" cy="850"/>
              </a:xfrm>
              <a:prstGeom prst="rect">
                <a:avLst/>
              </a:prstGeom>
              <a:solidFill>
                <a:srgbClr val="F29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11" name="矩形 10"/>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2" name="组合 11"/>
            <p:cNvGrpSpPr/>
            <p:nvPr/>
          </p:nvGrpSpPr>
          <p:grpSpPr>
            <a:xfrm>
              <a:off x="2193" y="7365"/>
              <a:ext cx="970" cy="1136"/>
              <a:chOff x="1065" y="6370"/>
              <a:chExt cx="1095" cy="1283"/>
            </a:xfrm>
          </p:grpSpPr>
          <p:sp>
            <p:nvSpPr>
              <p:cNvPr id="13" name="矩形 12"/>
              <p:cNvSpPr/>
              <p:nvPr/>
            </p:nvSpPr>
            <p:spPr>
              <a:xfrm>
                <a:off x="1187" y="6401"/>
                <a:ext cx="850" cy="850"/>
              </a:xfrm>
              <a:prstGeom prst="rect">
                <a:avLst/>
              </a:prstGeom>
              <a:solidFill>
                <a:srgbClr val="0B0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15" name="矩形 14"/>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9" name="组合 18"/>
            <p:cNvGrpSpPr/>
            <p:nvPr/>
          </p:nvGrpSpPr>
          <p:grpSpPr>
            <a:xfrm>
              <a:off x="5434" y="7366"/>
              <a:ext cx="970" cy="1136"/>
              <a:chOff x="1065" y="6370"/>
              <a:chExt cx="1095" cy="1283"/>
            </a:xfrm>
          </p:grpSpPr>
          <p:sp>
            <p:nvSpPr>
              <p:cNvPr id="20" name="矩形 19"/>
              <p:cNvSpPr/>
              <p:nvPr/>
            </p:nvSpPr>
            <p:spPr>
              <a:xfrm>
                <a:off x="1187" y="6401"/>
                <a:ext cx="850" cy="850"/>
              </a:xfrm>
              <a:prstGeom prst="rect">
                <a:avLst/>
              </a:prstGeom>
              <a:solidFill>
                <a:srgbClr val="ECD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22" name="矩形 21"/>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46" name="组合 45"/>
            <p:cNvGrpSpPr/>
            <p:nvPr/>
          </p:nvGrpSpPr>
          <p:grpSpPr>
            <a:xfrm>
              <a:off x="6453" y="7394"/>
              <a:ext cx="970" cy="1136"/>
              <a:chOff x="1065" y="6370"/>
              <a:chExt cx="1095" cy="1283"/>
            </a:xfrm>
          </p:grpSpPr>
          <p:sp>
            <p:nvSpPr>
              <p:cNvPr id="47" name="矩形 46"/>
              <p:cNvSpPr/>
              <p:nvPr/>
            </p:nvSpPr>
            <p:spPr>
              <a:xfrm>
                <a:off x="1187" y="6401"/>
                <a:ext cx="850" cy="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8" name="文本框 47"/>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67" name="矩形 6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329484" cy="830997"/>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ESIGN</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ENDERINGS</a:t>
            </a:r>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600" dirty="0">
              <a:latin typeface="微软雅黑" panose="020B0503020204020204" pitchFamily="34" charset="-122"/>
              <a:ea typeface="微软雅黑" panose="020B0503020204020204" pitchFamily="34" charset="-122"/>
              <a:cs typeface="MiSans Normal" panose="00000500000000000000" charset="-122"/>
            </a:endParaRPr>
          </a:p>
        </p:txBody>
      </p:sp>
      <p:sp>
        <p:nvSpPr>
          <p:cNvPr id="49" name="文本框 48"/>
          <p:cNvSpPr txBox="1"/>
          <p:nvPr/>
        </p:nvSpPr>
        <p:spPr>
          <a:xfrm>
            <a:off x="1292479" y="1773489"/>
            <a:ext cx="2040890" cy="355473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7859812" y="2496565"/>
            <a:ext cx="3213059"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左右脚不同款的设计</a:t>
            </a:r>
            <a:endParaRPr lang="en-US" altLang="zh-CN" sz="1200" dirty="0">
              <a:latin typeface="微软雅黑" panose="020B0503020204020204" pitchFamily="34" charset="-122"/>
              <a:ea typeface="微软雅黑" panose="020B0503020204020204" pitchFamily="34" charset="-122"/>
            </a:endParaRPr>
          </a:p>
          <a:p>
            <a:pPr algn="ctr"/>
            <a:r>
              <a:rPr lang="en-US" altLang="zh-CN" sz="1200" dirty="0">
                <a:latin typeface="微软雅黑" panose="020B0503020204020204" pitchFamily="34" charset="-122"/>
                <a:ea typeface="微软雅黑" panose="020B0503020204020204" pitchFamily="34" charset="-122"/>
              </a:rPr>
              <a:t>Left and Right Socks is the Different Style</a:t>
            </a:r>
            <a:endParaRPr lang="zh-CN" altLang="en-US" sz="1200" dirty="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392555" y="4676140"/>
            <a:ext cx="3321050" cy="740410"/>
            <a:chOff x="2193" y="7364"/>
            <a:chExt cx="5230" cy="1166"/>
          </a:xfrm>
        </p:grpSpPr>
        <p:grpSp>
          <p:nvGrpSpPr>
            <p:cNvPr id="21" name="组合 20"/>
            <p:cNvGrpSpPr/>
            <p:nvPr/>
          </p:nvGrpSpPr>
          <p:grpSpPr>
            <a:xfrm>
              <a:off x="3548" y="7364"/>
              <a:ext cx="970" cy="1136"/>
              <a:chOff x="1065" y="6370"/>
              <a:chExt cx="1095" cy="1283"/>
            </a:xfrm>
          </p:grpSpPr>
          <p:sp>
            <p:nvSpPr>
              <p:cNvPr id="22" name="矩形 21"/>
              <p:cNvSpPr/>
              <p:nvPr/>
            </p:nvSpPr>
            <p:spPr>
              <a:xfrm>
                <a:off x="1187" y="6401"/>
                <a:ext cx="850" cy="850"/>
              </a:xfrm>
              <a:prstGeom prst="rect">
                <a:avLst/>
              </a:prstGeom>
              <a:solidFill>
                <a:srgbClr val="86C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24" name="矩形 23"/>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5" name="组合 24"/>
            <p:cNvGrpSpPr/>
            <p:nvPr/>
          </p:nvGrpSpPr>
          <p:grpSpPr>
            <a:xfrm>
              <a:off x="4469" y="7364"/>
              <a:ext cx="970" cy="1136"/>
              <a:chOff x="1065" y="6370"/>
              <a:chExt cx="1095" cy="1283"/>
            </a:xfrm>
          </p:grpSpPr>
          <p:sp>
            <p:nvSpPr>
              <p:cNvPr id="26" name="矩形 25"/>
              <p:cNvSpPr/>
              <p:nvPr/>
            </p:nvSpPr>
            <p:spPr>
              <a:xfrm>
                <a:off x="1187" y="6401"/>
                <a:ext cx="850" cy="850"/>
              </a:xfrm>
              <a:prstGeom prst="rect">
                <a:avLst/>
              </a:prstGeom>
              <a:solidFill>
                <a:srgbClr val="F29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28" name="矩形 27"/>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9" name="组合 28"/>
            <p:cNvGrpSpPr/>
            <p:nvPr/>
          </p:nvGrpSpPr>
          <p:grpSpPr>
            <a:xfrm>
              <a:off x="2193" y="7365"/>
              <a:ext cx="970" cy="1136"/>
              <a:chOff x="1065" y="6370"/>
              <a:chExt cx="1095" cy="1283"/>
            </a:xfrm>
          </p:grpSpPr>
          <p:sp>
            <p:nvSpPr>
              <p:cNvPr id="30" name="矩形 29"/>
              <p:cNvSpPr/>
              <p:nvPr/>
            </p:nvSpPr>
            <p:spPr>
              <a:xfrm>
                <a:off x="1187" y="6401"/>
                <a:ext cx="850" cy="850"/>
              </a:xfrm>
              <a:prstGeom prst="rect">
                <a:avLst/>
              </a:prstGeom>
              <a:solidFill>
                <a:srgbClr val="0B0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32" name="矩形 31"/>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34" name="组合 33"/>
            <p:cNvGrpSpPr/>
            <p:nvPr/>
          </p:nvGrpSpPr>
          <p:grpSpPr>
            <a:xfrm>
              <a:off x="5434" y="7366"/>
              <a:ext cx="970" cy="1136"/>
              <a:chOff x="1065" y="6370"/>
              <a:chExt cx="1095" cy="1283"/>
            </a:xfrm>
          </p:grpSpPr>
          <p:sp>
            <p:nvSpPr>
              <p:cNvPr id="37" name="矩形 36"/>
              <p:cNvSpPr/>
              <p:nvPr/>
            </p:nvSpPr>
            <p:spPr>
              <a:xfrm>
                <a:off x="1187" y="6401"/>
                <a:ext cx="850" cy="850"/>
              </a:xfrm>
              <a:prstGeom prst="rect">
                <a:avLst/>
              </a:prstGeom>
              <a:solidFill>
                <a:srgbClr val="ECD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40" name="矩形 39"/>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41" name="组合 40"/>
            <p:cNvGrpSpPr/>
            <p:nvPr/>
          </p:nvGrpSpPr>
          <p:grpSpPr>
            <a:xfrm>
              <a:off x="6453" y="7394"/>
              <a:ext cx="970" cy="1136"/>
              <a:chOff x="1065" y="6370"/>
              <a:chExt cx="1095" cy="1283"/>
            </a:xfrm>
          </p:grpSpPr>
          <p:sp>
            <p:nvSpPr>
              <p:cNvPr id="47" name="矩形 46"/>
              <p:cNvSpPr/>
              <p:nvPr/>
            </p:nvSpPr>
            <p:spPr>
              <a:xfrm>
                <a:off x="1187" y="6401"/>
                <a:ext cx="850" cy="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2" name="文本框 4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43" name="矩形 4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pic>
        <p:nvPicPr>
          <p:cNvPr id="44" name="图片 4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8625" y="3594735"/>
            <a:ext cx="1581785" cy="2414905"/>
          </a:xfrm>
          <a:prstGeom prst="rect">
            <a:avLst/>
          </a:prstGeom>
        </p:spPr>
      </p:pic>
      <p:sp>
        <p:nvSpPr>
          <p:cNvPr id="73" name="文本框 72"/>
          <p:cNvSpPr txBox="1"/>
          <p:nvPr/>
        </p:nvSpPr>
        <p:spPr>
          <a:xfrm>
            <a:off x="5852160" y="6080703"/>
            <a:ext cx="2116477"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单只袜子正反面</a:t>
            </a:r>
          </a:p>
          <a:p>
            <a:pPr algn="ctr"/>
            <a:r>
              <a:rPr lang="en-US" altLang="zh-CN" sz="1200" dirty="0">
                <a:latin typeface="微软雅黑" panose="020B0503020204020204" pitchFamily="34" charset="-122"/>
                <a:ea typeface="微软雅黑" panose="020B0503020204020204" pitchFamily="34" charset="-122"/>
              </a:rPr>
              <a:t>Both sides of a single sock</a:t>
            </a:r>
            <a:endParaRPr lang="zh-CN" altLang="en-US" sz="1200" dirty="0">
              <a:latin typeface="微软雅黑" panose="020B0503020204020204" pitchFamily="34" charset="-122"/>
              <a:ea typeface="微软雅黑" panose="020B0503020204020204" pitchFamily="34" charset="-122"/>
            </a:endParaRPr>
          </a:p>
        </p:txBody>
      </p:sp>
      <p:sp>
        <p:nvSpPr>
          <p:cNvPr id="74" name="文本框 73"/>
          <p:cNvSpPr txBox="1"/>
          <p:nvPr/>
        </p:nvSpPr>
        <p:spPr>
          <a:xfrm>
            <a:off x="9007366" y="6080703"/>
            <a:ext cx="2283189"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单只袜子平铺图</a:t>
            </a:r>
          </a:p>
          <a:p>
            <a:pPr algn="ctr"/>
            <a:r>
              <a:rPr lang="en-US" altLang="zh-CN" sz="1200" dirty="0">
                <a:latin typeface="微软雅黑" panose="020B0503020204020204" pitchFamily="34" charset="-122"/>
                <a:ea typeface="微软雅黑" panose="020B0503020204020204" pitchFamily="34" charset="-122"/>
              </a:rPr>
              <a:t>Ichnography of a single sock</a:t>
            </a:r>
            <a:endParaRPr lang="zh-CN" altLang="en-US" sz="1200" dirty="0">
              <a:latin typeface="微软雅黑" panose="020B0503020204020204" pitchFamily="34" charset="-122"/>
              <a:ea typeface="微软雅黑" panose="020B0503020204020204" pitchFamily="34" charset="-122"/>
            </a:endParaRPr>
          </a:p>
        </p:txBody>
      </p:sp>
      <p:sp>
        <p:nvSpPr>
          <p:cNvPr id="75" name="文本框 74"/>
          <p:cNvSpPr txBox="1"/>
          <p:nvPr/>
        </p:nvSpPr>
        <p:spPr>
          <a:xfrm>
            <a:off x="11552459" y="6080702"/>
            <a:ext cx="2209451" cy="461665"/>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袜子设计图案平铺图</a:t>
            </a:r>
          </a:p>
          <a:p>
            <a:pPr algn="ctr"/>
            <a:r>
              <a:rPr lang="en-US" altLang="zh-CN" sz="1200" dirty="0">
                <a:latin typeface="微软雅黑" panose="020B0503020204020204" pitchFamily="34" charset="-122"/>
                <a:ea typeface="微软雅黑" panose="020B0503020204020204" pitchFamily="34" charset="-122"/>
              </a:rPr>
              <a:t>Ichnography of sock design</a:t>
            </a:r>
            <a:endParaRPr lang="zh-CN" altLang="en-US" sz="1200" dirty="0">
              <a:latin typeface="微软雅黑" panose="020B0503020204020204" pitchFamily="34" charset="-122"/>
              <a:ea typeface="微软雅黑" panose="020B0503020204020204" pitchFamily="34" charset="-122"/>
            </a:endParaRPr>
          </a:p>
        </p:txBody>
      </p:sp>
      <p:pic>
        <p:nvPicPr>
          <p:cNvPr id="76" name="图片 7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184640" y="3435350"/>
            <a:ext cx="1740535" cy="2592705"/>
          </a:xfrm>
          <a:prstGeom prst="rect">
            <a:avLst/>
          </a:prstGeom>
        </p:spPr>
      </p:pic>
      <p:grpSp>
        <p:nvGrpSpPr>
          <p:cNvPr id="77" name="组合 76"/>
          <p:cNvGrpSpPr/>
          <p:nvPr/>
        </p:nvGrpSpPr>
        <p:grpSpPr>
          <a:xfrm>
            <a:off x="5340350" y="3403600"/>
            <a:ext cx="3216910" cy="2624455"/>
            <a:chOff x="7471" y="5893"/>
            <a:chExt cx="6269" cy="5115"/>
          </a:xfrm>
        </p:grpSpPr>
        <p:pic>
          <p:nvPicPr>
            <p:cNvPr id="78" name="图片 7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71" y="5893"/>
              <a:ext cx="3245" cy="5079"/>
            </a:xfrm>
            <a:prstGeom prst="rect">
              <a:avLst/>
            </a:prstGeom>
          </p:spPr>
        </p:pic>
        <p:pic>
          <p:nvPicPr>
            <p:cNvPr id="79" name="图片 7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98" y="5996"/>
              <a:ext cx="3343" cy="5012"/>
            </a:xfrm>
            <a:prstGeom prst="rect">
              <a:avLst/>
            </a:prstGeom>
          </p:spPr>
        </p:pic>
      </p:grpSp>
      <p:pic>
        <p:nvPicPr>
          <p:cNvPr id="80" name="图片 79"/>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227955" y="6703695"/>
            <a:ext cx="3489960" cy="2559050"/>
          </a:xfrm>
          <a:prstGeom prst="rect">
            <a:avLst/>
          </a:prstGeom>
        </p:spPr>
      </p:pic>
      <p:pic>
        <p:nvPicPr>
          <p:cNvPr id="81" name="图片 8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153525" y="6795135"/>
            <a:ext cx="1893570" cy="2477135"/>
          </a:xfrm>
          <a:prstGeom prst="rect">
            <a:avLst/>
          </a:prstGeom>
        </p:spPr>
      </p:pic>
      <p:pic>
        <p:nvPicPr>
          <p:cNvPr id="82" name="图片 8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8625" y="6795135"/>
            <a:ext cx="1581785" cy="2414905"/>
          </a:xfrm>
          <a:prstGeom prst="rect">
            <a:avLst/>
          </a:prstGeom>
        </p:spPr>
      </p:pic>
      <p:sp>
        <p:nvSpPr>
          <p:cNvPr id="83" name="文本框 82"/>
          <p:cNvSpPr txBox="1"/>
          <p:nvPr/>
        </p:nvSpPr>
        <p:spPr>
          <a:xfrm>
            <a:off x="932759" y="372076"/>
            <a:ext cx="3927869"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袜子设计</a:t>
            </a:r>
            <a:r>
              <a:rPr lang="en-US" altLang="zh-CN" sz="1800" b="1" dirty="0">
                <a:latin typeface="微软雅黑" panose="020B0503020204020204" pitchFamily="34" charset="-122"/>
                <a:ea typeface="微软雅黑" panose="020B0503020204020204" pitchFamily="34" charset="-122"/>
              </a:rPr>
              <a:t> 2</a:t>
            </a:r>
          </a:p>
          <a:p>
            <a:r>
              <a:rPr lang="en-GB" altLang="zh-CN" sz="1800" b="1" dirty="0">
                <a:latin typeface="微软雅黑" panose="020B0503020204020204" pitchFamily="34" charset="-122"/>
                <a:ea typeface="微软雅黑" panose="020B0503020204020204" pitchFamily="34" charset="-122"/>
              </a:rPr>
              <a:t>SORKS</a:t>
            </a:r>
            <a:r>
              <a:rPr lang="en-US" altLang="en-GB" sz="1800" b="1" dirty="0">
                <a:latin typeface="微软雅黑" panose="020B0503020204020204" pitchFamily="34" charset="-122"/>
                <a:ea typeface="微软雅黑" panose="020B0503020204020204" pitchFamily="34" charset="-122"/>
              </a:rPr>
              <a:t> DESIGN</a:t>
            </a:r>
            <a:r>
              <a:rPr lang="zh-CN" altLang="en-US" sz="1800" b="1" dirty="0">
                <a:latin typeface="微软雅黑" panose="020B0503020204020204" pitchFamily="34" charset="-122"/>
                <a:ea typeface="微软雅黑" panose="020B0503020204020204" pitchFamily="34" charset="-122"/>
              </a:rPr>
              <a:t> </a:t>
            </a:r>
            <a:r>
              <a:rPr lang="en-US" altLang="zh-CN" sz="1800" b="1" dirty="0">
                <a:latin typeface="微软雅黑" panose="020B0503020204020204" pitchFamily="34" charset="-122"/>
                <a:ea typeface="微软雅黑" panose="020B0503020204020204" pitchFamily="34" charset="-122"/>
              </a:rPr>
              <a:t>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2010" y="3077845"/>
            <a:ext cx="13397865" cy="6640830"/>
          </a:xfrm>
          <a:prstGeom prst="rect">
            <a:avLst/>
          </a:prstGeom>
          <a:noFill/>
          <a:ln w="9525">
            <a:noFill/>
          </a:ln>
        </p:spPr>
        <p:txBody>
          <a:bodyPr wrap="square">
            <a:noAutofit/>
          </a:bodyPr>
          <a:lstStyle/>
          <a:p>
            <a:pPr algn="just" defTabSz="914400">
              <a:lnSpc>
                <a:spcPct val="150000"/>
              </a:lnSpc>
              <a:spcBef>
                <a:spcPts val="1000"/>
              </a:spcBef>
              <a:buClrTx/>
              <a:buSzTx/>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提交内容：</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份</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PPT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电子文件（建议同步导出</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文件一并提交）；所有设计稿源文件（</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PSD</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AI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或高清</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格式）。</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content: 1 PPT electronic file (it is recommended to export the PDF file and submit it at the same time); Source files for all designs (PSD, AI or HD PDF format).</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2.</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作品规格：</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PPT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页面设置为</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A3</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大小，页内图片及设计稿源文件精度不低于</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300dpi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；源文件需包含设计效果图、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1:1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图案设计稿，</a:t>
            </a:r>
            <a:r>
              <a:rPr lang="zh-CN" altLang="en-US" sz="1600" dirty="0">
                <a:latin typeface="微软雅黑" panose="020B0503020204020204" pitchFamily="34" charset="-122"/>
                <a:ea typeface="微软雅黑" panose="020B0503020204020204" pitchFamily="34" charset="-122"/>
              </a:rPr>
              <a:t>设计草图和</a:t>
            </a:r>
            <a:r>
              <a:rPr lang="en-US" altLang="zh-CN" sz="1600" dirty="0">
                <a:latin typeface="微软雅黑" panose="020B0503020204020204" pitchFamily="34" charset="-122"/>
                <a:ea typeface="微软雅黑" panose="020B0503020204020204" pitchFamily="34" charset="-122"/>
              </a:rPr>
              <a:t>AIGC</a:t>
            </a:r>
            <a:r>
              <a:rPr lang="zh-CN" altLang="en-US" sz="1600" dirty="0">
                <a:latin typeface="微软雅黑" panose="020B0503020204020204" pitchFamily="34" charset="-122"/>
                <a:ea typeface="微软雅黑" panose="020B0503020204020204" pitchFamily="34" charset="-122"/>
              </a:rPr>
              <a:t>的生成过程也需要一起提交</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，并请自行保留所有设计稿源文件至大赛全部结束；导出的</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文件分辨率不低于</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300dpi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pPr>
            <a:r>
              <a:rPr lang="en-GB" altLang="zh-CN" sz="1600" dirty="0">
                <a:latin typeface="微软雅黑" panose="020B0503020204020204" pitchFamily="34" charset="-122"/>
                <a:ea typeface="微软雅黑" panose="020B0503020204020204" pitchFamily="34" charset="-122"/>
                <a:cs typeface="MiSans Normal" panose="00000500000000000000" charset="-122"/>
              </a:rPr>
              <a:t>Specifications: The PPT page is set to A3 size, and the accuracy of the pictures and design source files on the </a:t>
            </a:r>
            <a:r>
              <a:rPr lang="en-GB" altLang="zh-CN" sz="1600" dirty="0">
                <a:latin typeface="微软雅黑" panose="020B0503020204020204" pitchFamily="34" charset="-122"/>
                <a:ea typeface="微软雅黑" panose="020B0503020204020204" pitchFamily="34" charset="-122"/>
              </a:rPr>
              <a:t>page is not less than 300dpi; The source files should contain design renderings, 1:1 pattern design drafts</a:t>
            </a:r>
            <a:r>
              <a:rPr lang="zh-CN" altLang="en-US"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 the design sketch </a:t>
            </a:r>
            <a:r>
              <a:rPr lang="en-US" altLang="zh-CN"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No less than four</a:t>
            </a:r>
            <a:r>
              <a:rPr lang="en-US" altLang="zh-CN"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 and the AIGC generation process also need to be submitted together</a:t>
            </a:r>
            <a:r>
              <a:rPr lang="en-US" altLang="zh-CN" sz="1600" dirty="0">
                <a:latin typeface="微软雅黑" panose="020B0503020204020204" pitchFamily="34" charset="-122"/>
                <a:ea typeface="微软雅黑" panose="020B0503020204020204" pitchFamily="34" charset="-122"/>
              </a:rPr>
              <a:t>, </a:t>
            </a:r>
            <a:r>
              <a:rPr lang="en-GB" altLang="zh-CN" sz="1600" dirty="0">
                <a:latin typeface="微软雅黑" panose="020B0503020204020204" pitchFamily="34" charset="-122"/>
                <a:ea typeface="微软雅黑" panose="020B0503020204020204" pitchFamily="34" charset="-122"/>
              </a:rPr>
              <a:t>and please keep all the source files of the design draft until the end of the competition; The resolution of the exported PDF file should not be at least 300dpi.</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提交模板：组委会提供各赛道作品提交模板，可通过网站下载或大赛微信群获取。</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templates: The organizing committee provides submission templates for each track, which can be downloaded from the website or obtained from the WeChat group of the competition.</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US" altLang="zh-CN" sz="1600" b="0" dirty="0">
                <a:latin typeface="微软雅黑" panose="020B0503020204020204" pitchFamily="34" charset="-122"/>
                <a:ea typeface="微软雅黑" panose="020B0503020204020204" pitchFamily="34" charset="-122"/>
                <a:cs typeface="MiSans Normal" panose="00000500000000000000" charset="-122"/>
              </a:rPr>
              <a:t>4.</a:t>
            </a:r>
            <a:r>
              <a:rPr lang="zh-CN" altLang="en-US" sz="1600" b="0" dirty="0">
                <a:latin typeface="微软雅黑" panose="020B0503020204020204" pitchFamily="34" charset="-122"/>
                <a:ea typeface="微软雅黑" panose="020B0503020204020204" pitchFamily="34" charset="-122"/>
                <a:cs typeface="MiSans Normal" panose="00000500000000000000" charset="-122"/>
              </a:rPr>
              <a:t> 提交路径：发送电子邮件至联系邮箱：</a:t>
            </a:r>
            <a:r>
              <a:rPr lang="en-US" altLang="zh-CN" sz="1600" b="0" dirty="0">
                <a:highlight>
                  <a:srgbClr val="C0C0C0"/>
                </a:highlight>
                <a:latin typeface="微软雅黑" panose="020B0503020204020204" pitchFamily="34" charset="-122"/>
                <a:ea typeface="微软雅黑" panose="020B0503020204020204" pitchFamily="34" charset="-122"/>
                <a:cs typeface="MiSans Normal" panose="00000500000000000000" charset="-122"/>
              </a:rPr>
              <a:t> sific10260448@163.com </a:t>
            </a:r>
            <a:r>
              <a:rPr lang="zh-CN" altLang="en-US" sz="1600" b="0" dirty="0">
                <a:latin typeface="微软雅黑" panose="020B0503020204020204" pitchFamily="34" charset="-122"/>
                <a:ea typeface="微软雅黑" panose="020B0503020204020204" pitchFamily="34" charset="-122"/>
                <a:cs typeface="MiSans Normal" panose="00000500000000000000" charset="-122"/>
              </a:rPr>
              <a:t>，邮件名：“学校-作者姓名-作品名”</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b="0" dirty="0">
              <a:latin typeface="微软雅黑" panose="020B0503020204020204" pitchFamily="34" charset="-122"/>
              <a:ea typeface="微软雅黑" panose="020B0503020204020204" pitchFamily="34" charset="-122"/>
              <a:cs typeface="MiSans Normal" panose="00000500000000000000" charset="-122"/>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path: Send an email to the contact email: </a:t>
            </a:r>
            <a:r>
              <a:rPr lang="en-GB" altLang="zh-CN" sz="1600" dirty="0">
                <a:highlight>
                  <a:srgbClr val="C0C0C0"/>
                </a:highlight>
                <a:latin typeface="微软雅黑" panose="020B0503020204020204" pitchFamily="34" charset="-122"/>
                <a:ea typeface="微软雅黑" panose="020B0503020204020204" pitchFamily="34" charset="-122"/>
              </a:rPr>
              <a:t>sific10260448@163.com</a:t>
            </a:r>
            <a:r>
              <a:rPr lang="en-GB" altLang="zh-CN" sz="1600" dirty="0">
                <a:latin typeface="微软雅黑" panose="020B0503020204020204" pitchFamily="34" charset="-122"/>
                <a:ea typeface="微软雅黑" panose="020B0503020204020204" pitchFamily="34" charset="-122"/>
              </a:rPr>
              <a:t>, email name: "school-author's name-work name".</a:t>
            </a:r>
            <a:r>
              <a:rPr lang="en-US" altLang="zh-CN" sz="1600" b="0" dirty="0">
                <a:latin typeface="微软雅黑" panose="020B0503020204020204" pitchFamily="34" charset="-122"/>
                <a:ea typeface="微软雅黑" panose="020B0503020204020204" pitchFamily="34" charset="-122"/>
                <a:cs typeface="MiSans Normal" panose="00000500000000000000" charset="-122"/>
              </a:rPr>
              <a:t>                              </a:t>
            </a:r>
            <a:r>
              <a:rPr lang="en-US" altLang="zh-CN" sz="1600" b="1" dirty="0">
                <a:latin typeface="微软雅黑" panose="020B0503020204020204" pitchFamily="34" charset="-122"/>
                <a:ea typeface="微软雅黑" panose="020B0503020204020204" pitchFamily="34" charset="-122"/>
                <a:cs typeface="MiSans Normal" panose="00000500000000000000" charset="-122"/>
              </a:rPr>
              <a:t>   </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p:txBody>
      </p:sp>
      <p:sp>
        <p:nvSpPr>
          <p:cNvPr id="12" name="标题 1"/>
          <p:cNvSpPr txBox="1"/>
          <p:nvPr/>
        </p:nvSpPr>
        <p:spPr>
          <a:xfrm>
            <a:off x="841792" y="2018529"/>
            <a:ext cx="5036820" cy="706755"/>
          </a:xfrm>
          <a:prstGeom prst="rect">
            <a:avLst/>
          </a:prstGeom>
          <a:noFill/>
        </p:spPr>
        <p:txBody>
          <a:bodyPr wrap="none" rtlCol="0">
            <a:spAutoFit/>
          </a:bodyPr>
          <a:lstStyle>
            <a:defPPr>
              <a:defRPr lang="en-US"/>
            </a:defPPr>
            <a:lvl1pPr>
              <a:defRPr kumimoji="1" sz="3600">
                <a:latin typeface="微软雅黑" panose="020B0503020204020204" pitchFamily="34" charset="-122"/>
                <a:ea typeface="微软雅黑" panose="020B0503020204020204" pitchFamily="34" charset="-122"/>
              </a:defRPr>
            </a:lvl1pPr>
          </a:lstStyle>
          <a:p>
            <a:r>
              <a:rPr lang="zh-CN" altLang="en-US" sz="2000" b="1" dirty="0"/>
              <a:t>作品提交要求</a:t>
            </a:r>
            <a:endParaRPr lang="en-US" altLang="zh-CN" sz="2000" b="1" dirty="0"/>
          </a:p>
          <a:p>
            <a:r>
              <a:rPr lang="en-US" altLang="zh-CN" sz="2000" b="1" dirty="0"/>
              <a:t>DESIGN SUBMISSION REQUIREMENTS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4260850" y="1846580"/>
            <a:ext cx="9314815" cy="2486660"/>
            <a:chOff x="1469" y="5240"/>
            <a:chExt cx="23810" cy="6356"/>
          </a:xfrm>
        </p:grpSpPr>
        <p:pic>
          <p:nvPicPr>
            <p:cNvPr id="35" name="图片 34"/>
            <p:cNvPicPr>
              <a:picLocks noChangeAspect="1"/>
            </p:cNvPicPr>
            <p:nvPr/>
          </p:nvPicPr>
          <p:blipFill>
            <a:blip r:embed="rId3"/>
            <a:stretch>
              <a:fillRect/>
            </a:stretch>
          </p:blipFill>
          <p:spPr>
            <a:xfrm>
              <a:off x="1469" y="5240"/>
              <a:ext cx="23810" cy="6356"/>
            </a:xfrm>
            <a:prstGeom prst="rect">
              <a:avLst/>
            </a:prstGeom>
          </p:spPr>
        </p:pic>
        <p:pic>
          <p:nvPicPr>
            <p:cNvPr id="8" name="图片 7" descr="jimeng-2026-05-13-3201-A colorful and cartoon-style pin with th..."/>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80000">
              <a:off x="6353" y="6098"/>
              <a:ext cx="1016" cy="1016"/>
            </a:xfrm>
            <a:prstGeom prst="rect">
              <a:avLst/>
            </a:prstGeom>
          </p:spPr>
        </p:pic>
        <p:pic>
          <p:nvPicPr>
            <p:cNvPr id="38" name="图片 37" descr="jimeng-2026-05-13-3201-A colorful and cartoon-style pin with th..."/>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920000">
              <a:off x="10405" y="9276"/>
              <a:ext cx="552" cy="1016"/>
            </a:xfrm>
            <a:prstGeom prst="rect">
              <a:avLst/>
            </a:prstGeom>
          </p:spPr>
        </p:pic>
        <p:pic>
          <p:nvPicPr>
            <p:cNvPr id="9" name="图片 8" descr="jimeng-2026-05-13-3201-A colorful and cartoon-style pin with th..."/>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19680000">
              <a:off x="11160" y="5900"/>
              <a:ext cx="552" cy="1016"/>
            </a:xfrm>
            <a:prstGeom prst="rect">
              <a:avLst/>
            </a:prstGeom>
          </p:spPr>
        </p:pic>
        <p:pic>
          <p:nvPicPr>
            <p:cNvPr id="10" name="图片 9" descr="jimeng-2026-05-13-3201-A colorful and cartoon-style pin with th..."/>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80000">
              <a:off x="18613" y="6098"/>
              <a:ext cx="1016" cy="1016"/>
            </a:xfrm>
            <a:prstGeom prst="rect">
              <a:avLst/>
            </a:prstGeom>
          </p:spPr>
        </p:pic>
        <p:pic>
          <p:nvPicPr>
            <p:cNvPr id="11" name="图片 10" descr="jimeng-2026-05-13-3201-A colorful and cartoon-style pin with th..."/>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920000">
              <a:off x="22711" y="9525"/>
              <a:ext cx="552" cy="1016"/>
            </a:xfrm>
            <a:prstGeom prst="rect">
              <a:avLst/>
            </a:prstGeom>
          </p:spPr>
        </p:pic>
        <p:pic>
          <p:nvPicPr>
            <p:cNvPr id="12" name="图片 11" descr="jimeng-2026-05-13-3201-A colorful and cartoon-style pin with th..."/>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19680000">
              <a:off x="23435" y="6101"/>
              <a:ext cx="552" cy="1016"/>
            </a:xfrm>
            <a:prstGeom prst="rect">
              <a:avLst/>
            </a:prstGeom>
          </p:spPr>
        </p:pic>
        <p:cxnSp>
          <p:nvCxnSpPr>
            <p:cNvPr id="13" name="直接连接符 12"/>
            <p:cNvCxnSpPr/>
            <p:nvPr/>
          </p:nvCxnSpPr>
          <p:spPr>
            <a:xfrm>
              <a:off x="3362" y="6857"/>
              <a:ext cx="0" cy="1607"/>
            </a:xfrm>
            <a:prstGeom prst="line">
              <a:avLst/>
            </a:prstGeom>
            <a:ln>
              <a:solidFill>
                <a:srgbClr val="B5B6B6"/>
              </a:solidFill>
            </a:ln>
          </p:spPr>
          <p:style>
            <a:lnRef idx="2">
              <a:schemeClr val="accent1"/>
            </a:lnRef>
            <a:fillRef idx="0">
              <a:srgbClr val="FFFFFF"/>
            </a:fillRef>
            <a:effectRef idx="0">
              <a:srgbClr val="FFFFFF"/>
            </a:effectRef>
            <a:fontRef idx="minor">
              <a:schemeClr val="tx1"/>
            </a:fontRef>
          </p:style>
        </p:cxnSp>
        <p:pic>
          <p:nvPicPr>
            <p:cNvPr id="36" name="图片 35" descr="jimeng-2026-05-13-3201-A colorful and cartoon-style pin with th..."/>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6" y="7438"/>
              <a:ext cx="1016" cy="1016"/>
            </a:xfrm>
            <a:prstGeom prst="rect">
              <a:avLst/>
            </a:prstGeom>
          </p:spPr>
        </p:pic>
        <p:cxnSp>
          <p:nvCxnSpPr>
            <p:cNvPr id="45" name="直接连接符 44"/>
            <p:cNvCxnSpPr/>
            <p:nvPr/>
          </p:nvCxnSpPr>
          <p:spPr>
            <a:xfrm>
              <a:off x="15896" y="7114"/>
              <a:ext cx="0" cy="1591"/>
            </a:xfrm>
            <a:prstGeom prst="line">
              <a:avLst/>
            </a:prstGeom>
            <a:ln>
              <a:solidFill>
                <a:srgbClr val="B5B6B6"/>
              </a:solidFill>
            </a:ln>
          </p:spPr>
          <p:style>
            <a:lnRef idx="2">
              <a:schemeClr val="accent1"/>
            </a:lnRef>
            <a:fillRef idx="0">
              <a:srgbClr val="FFFFFF"/>
            </a:fillRef>
            <a:effectRef idx="0">
              <a:srgbClr val="FFFFFF"/>
            </a:effectRef>
            <a:fontRef idx="minor">
              <a:schemeClr val="tx1"/>
            </a:fontRef>
          </p:style>
        </p:cxnSp>
        <p:pic>
          <p:nvPicPr>
            <p:cNvPr id="40" name="图片 39" descr="jimeng-2026-05-13-3201-A colorful and cartoon-style pin with th..."/>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6" y="7538"/>
              <a:ext cx="1079" cy="1079"/>
            </a:xfrm>
            <a:prstGeom prst="rect">
              <a:avLst/>
            </a:prstGeom>
          </p:spPr>
        </p:pic>
      </p:gr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377733"/>
            <a:ext cx="4383859" cy="645160"/>
          </a:xfrm>
          <a:prstGeom prst="rect">
            <a:avLst/>
          </a:prstGeom>
          <a:noFill/>
        </p:spPr>
        <p:txBody>
          <a:bodyPr wrap="square" rtlCol="0">
            <a:spAutoFit/>
          </a:bodyPr>
          <a:lstStyle/>
          <a:p>
            <a:r>
              <a:rPr lang="zh-CN" altLang="en-US" sz="1800" b="1" dirty="0">
                <a:latin typeface="微软雅黑" panose="020B0503020204020204" pitchFamily="34" charset="-122"/>
                <a:ea typeface="微软雅黑" panose="020B0503020204020204" pitchFamily="34" charset="-122"/>
                <a:cs typeface="MiSans Normal" panose="00000500000000000000" charset="-122"/>
              </a:rPr>
              <a:t>设计汇总     </a:t>
            </a:r>
          </a:p>
          <a:p>
            <a:r>
              <a:rPr lang="en-GB" altLang="zh-CN" sz="1800" b="1" dirty="0">
                <a:latin typeface="微软雅黑" panose="020B0503020204020204" pitchFamily="34" charset="-122"/>
                <a:ea typeface="微软雅黑" panose="020B0503020204020204" pitchFamily="34" charset="-122"/>
                <a:cs typeface="MiSans Normal" panose="00000500000000000000" charset="-122"/>
              </a:rPr>
              <a:t>D</a:t>
            </a:r>
            <a:r>
              <a:rPr lang="en-GB" sz="1800" b="1" dirty="0">
                <a:latin typeface="微软雅黑" panose="020B0503020204020204" pitchFamily="34" charset="-122"/>
                <a:ea typeface="微软雅黑" panose="020B0503020204020204" pitchFamily="34" charset="-122"/>
                <a:cs typeface="MiSans Normal" panose="00000500000000000000" charset="-122"/>
                <a:sym typeface="+mn-ea"/>
              </a:rPr>
              <a:t>ESIGN </a:t>
            </a:r>
            <a:r>
              <a:rPr lang="en-GB" altLang="zh-CN" sz="1800" b="1" dirty="0">
                <a:latin typeface="微软雅黑" panose="020B0503020204020204" pitchFamily="34" charset="-122"/>
                <a:ea typeface="微软雅黑" panose="020B0503020204020204" pitchFamily="34" charset="-122"/>
                <a:cs typeface="MiSans Normal" panose="00000500000000000000" charset="-122"/>
                <a:sym typeface="+mn-ea"/>
              </a:rPr>
              <a:t>SUMMARY</a:t>
            </a:r>
            <a:r>
              <a:rPr lang="en-GB" sz="1800" b="1" dirty="0">
                <a:latin typeface="微软雅黑" panose="020B0503020204020204" pitchFamily="34" charset="-122"/>
                <a:ea typeface="微软雅黑" panose="020B0503020204020204" pitchFamily="34" charset="-122"/>
                <a:cs typeface="MiSans Normal" panose="00000500000000000000" charset="-122"/>
                <a:sym typeface="+mn-ea"/>
              </a:rPr>
              <a:t>     </a:t>
            </a:r>
            <a:endParaRPr lang="en-GB" sz="1800" b="1" dirty="0">
              <a:latin typeface="微软雅黑" panose="020B0503020204020204" pitchFamily="34" charset="-122"/>
              <a:ea typeface="微软雅黑" panose="020B0503020204020204" pitchFamily="34" charset="-122"/>
              <a:cs typeface="MiSans Normal" panose="00000500000000000000" charset="-122"/>
            </a:endParaRPr>
          </a:p>
        </p:txBody>
      </p:sp>
      <p:sp>
        <p:nvSpPr>
          <p:cNvPr id="37" name="文本框 36"/>
          <p:cNvSpPr txBox="1"/>
          <p:nvPr/>
        </p:nvSpPr>
        <p:spPr>
          <a:xfrm>
            <a:off x="8402007" y="2726536"/>
            <a:ext cx="1303973" cy="720977"/>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sym typeface="MiSans Bold" charset="0"/>
              </a:rPr>
              <a:t>或 </a:t>
            </a:r>
          </a:p>
          <a:p>
            <a:pPr algn="ctr"/>
            <a:r>
              <a:rPr lang="en-US" altLang="zh-CN" sz="1600" b="1" dirty="0">
                <a:latin typeface="微软雅黑" panose="020B0503020204020204" pitchFamily="34" charset="-122"/>
                <a:ea typeface="微软雅黑" panose="020B0503020204020204" pitchFamily="34" charset="-122"/>
                <a:sym typeface="MiSans Bold" charset="0"/>
              </a:rPr>
              <a:t>OR</a:t>
            </a:r>
          </a:p>
        </p:txBody>
      </p:sp>
      <p:sp>
        <p:nvSpPr>
          <p:cNvPr id="41" name="文本框 40"/>
          <p:cNvSpPr txBox="1"/>
          <p:nvPr/>
        </p:nvSpPr>
        <p:spPr>
          <a:xfrm>
            <a:off x="11391505" y="4956073"/>
            <a:ext cx="1202573" cy="337785"/>
          </a:xfrm>
          <a:prstGeom prst="rect">
            <a:avLst/>
          </a:prstGeom>
          <a:noFill/>
        </p:spPr>
        <p:txBody>
          <a:bodyPr wrap="none" rtlCol="0">
            <a:spAutoFit/>
          </a:bodyPr>
          <a:lstStyle/>
          <a:p>
            <a:pPr algn="l"/>
            <a:r>
              <a:rPr lang="zh-CN" altLang="en-US" sz="1595" dirty="0">
                <a:latin typeface="微软雅黑" panose="020B0503020204020204" pitchFamily="34" charset="-122"/>
                <a:ea typeface="微软雅黑" panose="020B0503020204020204" pitchFamily="34" charset="-122"/>
              </a:rPr>
              <a:t>袜子 </a:t>
            </a:r>
            <a:r>
              <a:rPr lang="en-US" altLang="zh-CN" sz="1595" dirty="0">
                <a:latin typeface="微软雅黑" panose="020B0503020204020204" pitchFamily="34" charset="-122"/>
                <a:ea typeface="微软雅黑" panose="020B0503020204020204" pitchFamily="34" charset="-122"/>
                <a:sym typeface="+mn-ea"/>
              </a:rPr>
              <a:t>Socks</a:t>
            </a:r>
            <a:endParaRPr lang="en-US" altLang="zh-CN" sz="1595" dirty="0">
              <a:latin typeface="微软雅黑" panose="020B0503020204020204" pitchFamily="34" charset="-122"/>
              <a:ea typeface="微软雅黑" panose="020B0503020204020204" pitchFamily="34" charset="-122"/>
            </a:endParaRPr>
          </a:p>
        </p:txBody>
      </p:sp>
      <p:sp>
        <p:nvSpPr>
          <p:cNvPr id="42" name="文本框 41"/>
          <p:cNvSpPr txBox="1"/>
          <p:nvPr/>
        </p:nvSpPr>
        <p:spPr>
          <a:xfrm>
            <a:off x="1512915" y="4955465"/>
            <a:ext cx="2144818" cy="337785"/>
          </a:xfrm>
          <a:prstGeom prst="rect">
            <a:avLst/>
          </a:prstGeom>
          <a:noFill/>
        </p:spPr>
        <p:txBody>
          <a:bodyPr wrap="none" rtlCol="0">
            <a:spAutoFit/>
          </a:bodyPr>
          <a:lstStyle/>
          <a:p>
            <a:pPr algn="l"/>
            <a:r>
              <a:rPr lang="zh-CN" altLang="en-US" sz="1595" dirty="0">
                <a:latin typeface="微软雅黑" panose="020B0503020204020204" pitchFamily="34" charset="-122"/>
                <a:ea typeface="微软雅黑" panose="020B0503020204020204" pitchFamily="34" charset="-122"/>
              </a:rPr>
              <a:t>羊毛围巾 </a:t>
            </a:r>
            <a:r>
              <a:rPr lang="en-US" altLang="zh-CN" sz="1595" dirty="0">
                <a:latin typeface="微软雅黑" panose="020B0503020204020204" pitchFamily="34" charset="-122"/>
                <a:ea typeface="微软雅黑" panose="020B0503020204020204" pitchFamily="34" charset="-122"/>
                <a:sym typeface="+mn-ea"/>
              </a:rPr>
              <a:t>Woof Scarf</a:t>
            </a:r>
            <a:endParaRPr lang="en-US" altLang="zh-CN" sz="1595"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1511540" y="2773747"/>
            <a:ext cx="2101850" cy="337185"/>
          </a:xfrm>
          <a:prstGeom prst="rect">
            <a:avLst/>
          </a:prstGeom>
          <a:noFill/>
        </p:spPr>
        <p:txBody>
          <a:bodyPr wrap="none" rtlCol="0">
            <a:spAutoFit/>
          </a:bodyPr>
          <a:lstStyle/>
          <a:p>
            <a:pPr algn="l"/>
            <a:r>
              <a:rPr lang="zh-CN" altLang="en-US" sz="1595" dirty="0">
                <a:latin typeface="微软雅黑" panose="020B0503020204020204" pitchFamily="34" charset="-122"/>
                <a:ea typeface="微软雅黑" panose="020B0503020204020204" pitchFamily="34" charset="-122"/>
              </a:rPr>
              <a:t>棒球帽 </a:t>
            </a:r>
            <a:r>
              <a:rPr lang="en-US" sz="1595" dirty="0">
                <a:latin typeface="微软雅黑" panose="020B0503020204020204" pitchFamily="34" charset="-122"/>
                <a:ea typeface="微软雅黑" panose="020B0503020204020204" pitchFamily="34" charset="-122"/>
              </a:rPr>
              <a:t>Baseball cap</a:t>
            </a:r>
          </a:p>
        </p:txBody>
      </p:sp>
      <p:sp>
        <p:nvSpPr>
          <p:cNvPr id="44" name="文本框 4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1510983" y="7336708"/>
            <a:ext cx="2636225" cy="368300"/>
          </a:xfrm>
          <a:prstGeom prst="rect">
            <a:avLst/>
          </a:prstGeom>
          <a:noFill/>
        </p:spPr>
        <p:txBody>
          <a:bodyPr wrap="square">
            <a:spAutoFit/>
          </a:bodyPr>
          <a:lstStyle/>
          <a:p>
            <a:r>
              <a:rPr lang="en-US" altLang="zh-CN" sz="1800" dirty="0">
                <a:latin typeface="微软雅黑" panose="020B0503020204020204" pitchFamily="34" charset="-122"/>
                <a:ea typeface="微软雅黑" panose="020B0503020204020204" pitchFamily="34" charset="-122"/>
              </a:rPr>
              <a:t>T</a:t>
            </a:r>
            <a:r>
              <a:rPr lang="zh-CN" altLang="en-US" sz="1800" dirty="0">
                <a:latin typeface="微软雅黑" panose="020B0503020204020204" pitchFamily="34" charset="-122"/>
                <a:ea typeface="微软雅黑" panose="020B0503020204020204" pitchFamily="34" charset="-122"/>
              </a:rPr>
              <a:t>恤衫</a:t>
            </a:r>
            <a:r>
              <a:rPr lang="en-US" altLang="zh-CN" sz="1800" dirty="0">
                <a:latin typeface="微软雅黑" panose="020B0503020204020204" pitchFamily="34" charset="-122"/>
                <a:ea typeface="微软雅黑" panose="020B0503020204020204" pitchFamily="34" charset="-122"/>
              </a:rPr>
              <a:t> T-shirt</a:t>
            </a:r>
          </a:p>
        </p:txBody>
      </p:sp>
      <p:grpSp>
        <p:nvGrpSpPr>
          <p:cNvPr id="7" name="组合 6"/>
          <p:cNvGrpSpPr/>
          <p:nvPr/>
        </p:nvGrpSpPr>
        <p:grpSpPr>
          <a:xfrm>
            <a:off x="3905250" y="4563745"/>
            <a:ext cx="6120130" cy="1130300"/>
            <a:chOff x="7686" y="5610"/>
            <a:chExt cx="14152" cy="2368"/>
          </a:xfrm>
        </p:grpSpPr>
        <p:sp>
          <p:nvSpPr>
            <p:cNvPr id="4" name="矩形 3"/>
            <p:cNvSpPr/>
            <p:nvPr/>
          </p:nvSpPr>
          <p:spPr>
            <a:xfrm>
              <a:off x="7686" y="5610"/>
              <a:ext cx="14152" cy="2335"/>
            </a:xfrm>
            <a:prstGeom prst="rect">
              <a:avLst/>
            </a:prstGeom>
            <a:solidFill>
              <a:srgbClr val="FAC761"/>
            </a:solidFill>
            <a:ln w="12700" cap="flat" cmpd="sng">
              <a:solidFill>
                <a:srgbClr val="767171"/>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descr="jimeng-2026-05-13-9637-以图片1东方明珠为灵感元素，设计图案，6 种颜色，矢量图案"/>
            <p:cNvPicPr>
              <a:picLocks noChangeAspect="1"/>
            </p:cNvPicPr>
            <p:nvPr/>
          </p:nvPicPr>
          <p:blipFill>
            <a:blip r:embed="rId8" cstate="print">
              <a:alphaModFix amt="46000"/>
              <a:extLst>
                <a:ext uri="{28A0092B-C50C-407E-A947-70E740481C1C}">
                  <a14:useLocalDpi xmlns:a14="http://schemas.microsoft.com/office/drawing/2010/main"/>
                </a:ext>
              </a:extLst>
            </a:blip>
            <a:srcRect/>
            <a:stretch>
              <a:fillRect/>
            </a:stretch>
          </p:blipFill>
          <p:spPr>
            <a:xfrm rot="16200000">
              <a:off x="18746" y="4956"/>
              <a:ext cx="2334" cy="3700"/>
            </a:xfrm>
            <a:prstGeom prst="rect">
              <a:avLst/>
            </a:prstGeom>
          </p:spPr>
        </p:pic>
        <p:pic>
          <p:nvPicPr>
            <p:cNvPr id="6" name="图片 5" descr="jimeng-2026-05-13-9637-以图片1东方明珠为灵感元素，设计图案，6 种颜色，矢量图案"/>
            <p:cNvPicPr>
              <a:picLocks noChangeAspect="1"/>
            </p:cNvPicPr>
            <p:nvPr/>
          </p:nvPicPr>
          <p:blipFill>
            <a:blip r:embed="rId9" cstate="print">
              <a:alphaModFix amt="46000"/>
              <a:extLst>
                <a:ext uri="{28A0092B-C50C-407E-A947-70E740481C1C}">
                  <a14:useLocalDpi xmlns:a14="http://schemas.microsoft.com/office/drawing/2010/main"/>
                </a:ext>
              </a:extLst>
            </a:blip>
            <a:srcRect t="-488"/>
            <a:stretch>
              <a:fillRect/>
            </a:stretch>
          </p:blipFill>
          <p:spPr>
            <a:xfrm rot="5400000" flipH="1">
              <a:off x="8369" y="4961"/>
              <a:ext cx="2334" cy="3700"/>
            </a:xfrm>
            <a:prstGeom prst="rect">
              <a:avLst/>
            </a:prstGeom>
          </p:spPr>
        </p:pic>
      </p:grpSp>
      <p:grpSp>
        <p:nvGrpSpPr>
          <p:cNvPr id="28" name="组合 27"/>
          <p:cNvGrpSpPr/>
          <p:nvPr/>
        </p:nvGrpSpPr>
        <p:grpSpPr>
          <a:xfrm>
            <a:off x="3586480" y="6391910"/>
            <a:ext cx="6978015" cy="2309495"/>
            <a:chOff x="5857" y="10066"/>
            <a:chExt cx="9441" cy="3125"/>
          </a:xfrm>
        </p:grpSpPr>
        <p:grpSp>
          <p:nvGrpSpPr>
            <p:cNvPr id="17" name="组合 16"/>
            <p:cNvGrpSpPr/>
            <p:nvPr/>
          </p:nvGrpSpPr>
          <p:grpSpPr>
            <a:xfrm>
              <a:off x="5857" y="10066"/>
              <a:ext cx="4688" cy="3125"/>
              <a:chOff x="5942" y="2574"/>
              <a:chExt cx="15018" cy="10012"/>
            </a:xfrm>
          </p:grpSpPr>
          <p:pic>
            <p:nvPicPr>
              <p:cNvPr id="16" name="图片 15" descr="jimeng-2026-05-13-4527-白色 t 恤衫正背面平面图，无图案，黑色勾线"/>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42" y="2574"/>
                <a:ext cx="15018" cy="10012"/>
              </a:xfrm>
              <a:prstGeom prst="rect">
                <a:avLst/>
              </a:prstGeom>
            </p:spPr>
          </p:pic>
          <p:pic>
            <p:nvPicPr>
              <p:cNvPr id="14" name="图片 13" descr="jimeng-2026-05-13-3871-A colorful and cartoon-style  patten wit..."/>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8333" y="6500"/>
                <a:ext cx="2877" cy="3583"/>
              </a:xfrm>
              <a:prstGeom prst="rect">
                <a:avLst/>
              </a:prstGeom>
            </p:spPr>
          </p:pic>
        </p:grpSp>
        <p:grpSp>
          <p:nvGrpSpPr>
            <p:cNvPr id="27" name="组合 26"/>
            <p:cNvGrpSpPr/>
            <p:nvPr/>
          </p:nvGrpSpPr>
          <p:grpSpPr>
            <a:xfrm>
              <a:off x="10641" y="10066"/>
              <a:ext cx="4658" cy="3106"/>
              <a:chOff x="8188" y="8146"/>
              <a:chExt cx="6223" cy="4149"/>
            </a:xfrm>
          </p:grpSpPr>
          <p:pic>
            <p:nvPicPr>
              <p:cNvPr id="18" name="图片 17" descr="jimeng-2026-05-13-3727-黑色t 恤衫正背面平面图，无图案，灰色勾线图片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88" y="8146"/>
                <a:ext cx="6223" cy="4149"/>
              </a:xfrm>
              <a:prstGeom prst="rect">
                <a:avLst/>
              </a:prstGeom>
            </p:spPr>
          </p:pic>
          <p:pic>
            <p:nvPicPr>
              <p:cNvPr id="20" name="图片 19" descr="jimeng-2026-05-13-8981-中国风非遗创意字体设计，插画海报，白色背景，文字「上海」。「上」字内笔画嵌入豫园..."/>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142" y="9620"/>
                <a:ext cx="1312" cy="1751"/>
              </a:xfrm>
              <a:prstGeom prst="rect">
                <a:avLst/>
              </a:prstGeom>
            </p:spPr>
          </p:pic>
        </p:grpSp>
      </p:grpSp>
      <p:grpSp>
        <p:nvGrpSpPr>
          <p:cNvPr id="77" name="组合 76"/>
          <p:cNvGrpSpPr/>
          <p:nvPr/>
        </p:nvGrpSpPr>
        <p:grpSpPr>
          <a:xfrm>
            <a:off x="11223625" y="5603875"/>
            <a:ext cx="2075815" cy="1693545"/>
            <a:chOff x="7471" y="5893"/>
            <a:chExt cx="6269" cy="5115"/>
          </a:xfrm>
        </p:grpSpPr>
        <p:pic>
          <p:nvPicPr>
            <p:cNvPr id="78" name="图片 77"/>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7471" y="5893"/>
              <a:ext cx="3245" cy="5079"/>
            </a:xfrm>
            <a:prstGeom prst="rect">
              <a:avLst/>
            </a:prstGeom>
          </p:spPr>
        </p:pic>
        <p:pic>
          <p:nvPicPr>
            <p:cNvPr id="79" name="图片 7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98" y="5996"/>
              <a:ext cx="3343" cy="5012"/>
            </a:xfrm>
            <a:prstGeom prst="rect">
              <a:avLst/>
            </a:prstGeom>
          </p:spPr>
        </p:pic>
      </p:grpSp>
      <p:pic>
        <p:nvPicPr>
          <p:cNvPr id="80" name="图片 79"/>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11174730" y="7497445"/>
            <a:ext cx="1107440" cy="1651000"/>
          </a:xfrm>
          <a:prstGeom prst="rect">
            <a:avLst/>
          </a:prstGeom>
        </p:spPr>
      </p:pic>
      <p:pic>
        <p:nvPicPr>
          <p:cNvPr id="22" name="图片 2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2282359" y="7495988"/>
            <a:ext cx="1106947" cy="16594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397418"/>
            <a:ext cx="4383859" cy="645160"/>
          </a:xfrm>
          <a:prstGeom prst="rect">
            <a:avLst/>
          </a:prstGeom>
          <a:noFill/>
        </p:spPr>
        <p:txBody>
          <a:bodyPr wrap="square" rtlCol="0">
            <a:spAutoFit/>
          </a:bodyPr>
          <a:lstStyle/>
          <a:p>
            <a:pPr algn="l"/>
            <a:r>
              <a:rPr lang="zh-CN" altLang="en-US" sz="1800" b="1" dirty="0">
                <a:latin typeface="微软雅黑" panose="020B0503020204020204" pitchFamily="34" charset="-122"/>
                <a:ea typeface="微软雅黑" panose="020B0503020204020204" pitchFamily="34" charset="-122"/>
                <a:cs typeface="MiSans Normal" panose="00000500000000000000" charset="-122"/>
              </a:rPr>
              <a:t>设计草图</a:t>
            </a:r>
            <a:endParaRPr lang="en-US" altLang="zh-CN" sz="1800" b="1"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800" b="1"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800" b="1" dirty="0">
                <a:latin typeface="微软雅黑" panose="020B0503020204020204" pitchFamily="34" charset="-122"/>
                <a:ea typeface="微软雅黑" panose="020B0503020204020204" pitchFamily="34" charset="-122"/>
                <a:cs typeface="MiSans Normal" panose="00000500000000000000" charset="-122"/>
                <a:sym typeface="+mn-ea"/>
              </a:rPr>
              <a:t>ESIGN DRAFT</a:t>
            </a:r>
            <a:endParaRPr lang="zh-CN" altLang="en-US" sz="1800" b="1" dirty="0">
              <a:latin typeface="微软雅黑" panose="020B0503020204020204" pitchFamily="34" charset="-122"/>
              <a:ea typeface="微软雅黑" panose="020B0503020204020204" pitchFamily="34" charset="-122"/>
              <a:cs typeface="MiSans Normal" panose="00000500000000000000" charset="-122"/>
            </a:endParaRPr>
          </a:p>
        </p:txBody>
      </p:sp>
      <p:sp>
        <p:nvSpPr>
          <p:cNvPr id="44" name="文本框 4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80845" y="1567157"/>
            <a:ext cx="2908738" cy="584775"/>
          </a:xfrm>
          <a:prstGeom prst="rect">
            <a:avLst/>
          </a:prstGeom>
          <a:noFill/>
        </p:spPr>
        <p:txBody>
          <a:bodyPr wrap="square">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不少于四张</a:t>
            </a:r>
            <a:endParaRPr lang="en-US" altLang="zh-CN" sz="1600" dirty="0">
              <a:solidFill>
                <a:srgbClr val="FF0000"/>
              </a:solidFill>
              <a:latin typeface="微软雅黑" panose="020B0503020204020204" pitchFamily="34" charset="-122"/>
              <a:ea typeface="微软雅黑" panose="020B0503020204020204" pitchFamily="34" charset="-122"/>
            </a:endParaRPr>
          </a:p>
          <a:p>
            <a:pPr algn="ctr"/>
            <a:r>
              <a:rPr lang="en-GB" altLang="zh-CN" sz="1600" dirty="0">
                <a:solidFill>
                  <a:srgbClr val="FF0000"/>
                </a:solidFill>
                <a:latin typeface="微软雅黑" panose="020B0503020204020204" pitchFamily="34" charset="-122"/>
                <a:ea typeface="微软雅黑" panose="020B0503020204020204" pitchFamily="34" charset="-122"/>
              </a:rPr>
              <a:t>(no less than four)</a:t>
            </a:r>
            <a:endParaRPr lang="zh-CN" altLang="en-US" sz="1600" dirty="0">
              <a:solidFill>
                <a:srgbClr val="FF0000"/>
              </a:solidFill>
            </a:endParaRPr>
          </a:p>
        </p:txBody>
      </p:sp>
      <p:pic>
        <p:nvPicPr>
          <p:cNvPr id="5122" name="Picture 2" descr="Hand Draw Sock Templat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2983842" y="2347703"/>
            <a:ext cx="5711922" cy="29539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and Draw Sock Templat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8323818" y="2347703"/>
            <a:ext cx="5711922" cy="29539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nd Draw Sock Templat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2983842" y="5527797"/>
            <a:ext cx="5711922" cy="29539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nd Draw Sock Templat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8323818" y="5527797"/>
            <a:ext cx="5711922" cy="2953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379003"/>
            <a:ext cx="4383859" cy="645160"/>
          </a:xfrm>
          <a:prstGeom prst="rect">
            <a:avLst/>
          </a:prstGeom>
          <a:noFill/>
        </p:spPr>
        <p:txBody>
          <a:bodyPr wrap="square" rtlCol="0">
            <a:spAutoFit/>
          </a:bodyPr>
          <a:lstStyle/>
          <a:p>
            <a:pPr algn="l"/>
            <a:r>
              <a:rPr lang="en-US" altLang="zh-CN" sz="1800" b="1" dirty="0">
                <a:latin typeface="微软雅黑" panose="020B0503020204020204" pitchFamily="34" charset="-122"/>
                <a:ea typeface="微软雅黑" panose="020B0503020204020204" pitchFamily="34" charset="-122"/>
              </a:rPr>
              <a:t>AIGC</a:t>
            </a:r>
            <a:r>
              <a:rPr lang="zh-CN" altLang="en-US" sz="1800" b="1" dirty="0">
                <a:latin typeface="微软雅黑" panose="020B0503020204020204" pitchFamily="34" charset="-122"/>
                <a:ea typeface="微软雅黑" panose="020B0503020204020204" pitchFamily="34" charset="-122"/>
              </a:rPr>
              <a:t>的生成过程</a:t>
            </a:r>
            <a:endParaRPr lang="en-US" altLang="zh-CN" sz="1800" b="1" dirty="0">
              <a:latin typeface="微软雅黑" panose="020B0503020204020204" pitchFamily="34" charset="-122"/>
              <a:ea typeface="微软雅黑" panose="020B0503020204020204" pitchFamily="34" charset="-122"/>
            </a:endParaRPr>
          </a:p>
          <a:p>
            <a:pPr algn="l"/>
            <a:r>
              <a:rPr lang="en-US" altLang="zh-CN" sz="1800" b="1" dirty="0">
                <a:latin typeface="微软雅黑" panose="020B0503020204020204" pitchFamily="34" charset="-122"/>
                <a:ea typeface="微软雅黑" panose="020B0503020204020204" pitchFamily="34" charset="-122"/>
                <a:cs typeface="MiSans Normal" panose="00000500000000000000" charset="-122"/>
              </a:rPr>
              <a:t>THE AIGC GENERATION PROCESS</a:t>
            </a:r>
          </a:p>
        </p:txBody>
      </p:sp>
      <p:sp>
        <p:nvSpPr>
          <p:cNvPr id="4" name="文本框 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47540" y="3079460"/>
            <a:ext cx="3194921" cy="209907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8865" y="2029921"/>
            <a:ext cx="3194921" cy="2099078"/>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8865" y="4324770"/>
            <a:ext cx="3194921" cy="2099078"/>
          </a:xfrm>
          <a:prstGeom prst="rect">
            <a:avLst/>
          </a:prstGeom>
        </p:spPr>
      </p:pic>
      <p:pic>
        <p:nvPicPr>
          <p:cNvPr id="10" name="Picture 2" descr="图片"/>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50323" y="3079460"/>
            <a:ext cx="2146934" cy="2146934"/>
          </a:xfrm>
          <a:prstGeom prst="rect">
            <a:avLst/>
          </a:prstGeom>
          <a:noFill/>
          <a:extLst>
            <a:ext uri="{909E8E84-426E-40DD-AFC4-6F175D3DCCD1}">
              <a14:hiddenFill xmlns:a14="http://schemas.microsoft.com/office/drawing/2010/main">
                <a:solidFill>
                  <a:srgbClr val="FFFFFF"/>
                </a:solidFill>
              </a14:hiddenFill>
            </a:ext>
          </a:extLst>
        </p:spPr>
      </p:pic>
      <p:sp>
        <p:nvSpPr>
          <p:cNvPr id="11" name="右箭头 10"/>
          <p:cNvSpPr/>
          <p:nvPr/>
        </p:nvSpPr>
        <p:spPr>
          <a:xfrm>
            <a:off x="4212175" y="4065358"/>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右箭头 11"/>
          <p:cNvSpPr/>
          <p:nvPr/>
        </p:nvSpPr>
        <p:spPr>
          <a:xfrm>
            <a:off x="8119730"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p:cNvSpPr/>
          <p:nvPr/>
        </p:nvSpPr>
        <p:spPr>
          <a:xfrm>
            <a:off x="11303571"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右箭头 13"/>
          <p:cNvSpPr/>
          <p:nvPr/>
        </p:nvSpPr>
        <p:spPr>
          <a:xfrm rot="5400000">
            <a:off x="11944446" y="5661432"/>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1206960" y="4868852"/>
            <a:ext cx="3535028" cy="1508105"/>
          </a:xfrm>
          <a:prstGeom prst="rect">
            <a:avLst/>
          </a:prstGeom>
          <a:noFill/>
        </p:spPr>
        <p:txBody>
          <a:bodyPr wrap="square">
            <a:spAutoFit/>
          </a:bodyPr>
          <a:lstStyle/>
          <a:p>
            <a:r>
              <a:rPr lang="en-GB" altLang="zh-CN" sz="1400" i="0" dirty="0">
                <a:effectLst/>
                <a:latin typeface="冬青黑体简体中文 W3" panose="020B0300000000000000" charset="-122"/>
              </a:rPr>
              <a:t>Prompt</a:t>
            </a:r>
            <a:r>
              <a:rPr lang="zh-CN" altLang="en-US" sz="1400" i="0" dirty="0">
                <a:effectLst/>
                <a:latin typeface="冬青黑体简体中文 W3" panose="020B0300000000000000" charset="-122"/>
              </a:rPr>
              <a:t>：</a:t>
            </a:r>
            <a:r>
              <a:rPr lang="en-GB" altLang="zh-CN" sz="1400" i="0" dirty="0">
                <a:effectLst/>
                <a:latin typeface="冬青黑体简体中文 W3" panose="020B0300000000000000" charset="-122"/>
              </a:rPr>
              <a:t>one or two bamboo leaves patten</a:t>
            </a:r>
            <a:r>
              <a:rPr lang="zh-CN" altLang="en-GB" sz="1400" i="0" dirty="0">
                <a:effectLst/>
                <a:latin typeface="冬青黑体简体中文 W3" panose="020B0300000000000000" charset="-122"/>
              </a:rPr>
              <a:t>， </a:t>
            </a:r>
            <a:r>
              <a:rPr lang="en-GB" altLang="zh-CN" sz="1400" i="0" dirty="0">
                <a:effectLst/>
                <a:latin typeface="冬青黑体简体中文 W3" panose="020B0300000000000000" charset="-122"/>
              </a:rPr>
              <a:t>light gray green patten</a:t>
            </a:r>
            <a:r>
              <a:rPr lang="zh-CN" altLang="en-GB" sz="1400" i="0" dirty="0">
                <a:effectLst/>
                <a:latin typeface="冬青黑体简体中文 W3" panose="020B0300000000000000" charset="-122"/>
              </a:rPr>
              <a:t>，</a:t>
            </a:r>
            <a:r>
              <a:rPr lang="en-GB" altLang="zh-CN" sz="1400" i="0" dirty="0">
                <a:effectLst/>
                <a:latin typeface="冬青黑体简体中文 W3" panose="020B0300000000000000" charset="-122"/>
              </a:rPr>
              <a:t>Flat vector illustration</a:t>
            </a:r>
            <a:r>
              <a:rPr lang="zh-CN" altLang="en-GB" sz="1400" i="0" dirty="0">
                <a:effectLst/>
                <a:latin typeface="冬青黑体简体中文 W3" panose="020B0300000000000000" charset="-122"/>
              </a:rPr>
              <a:t>，</a:t>
            </a:r>
            <a:r>
              <a:rPr lang="en-GB" altLang="zh-CN" sz="1400" i="0" dirty="0">
                <a:effectLst/>
                <a:latin typeface="冬青黑体简体中文 W3" panose="020B0300000000000000" charset="-122"/>
              </a:rPr>
              <a:t>white background tile --s 250 --v 6.1 - Image #2</a:t>
            </a:r>
          </a:p>
          <a:p>
            <a:endParaRPr lang="en-GB" altLang="zh-CN" sz="1200" dirty="0">
              <a:latin typeface="微软雅黑" panose="020B0503020204020204" pitchFamily="34" charset="-122"/>
              <a:ea typeface="微软雅黑" panose="020B0503020204020204" pitchFamily="34" charset="-122"/>
            </a:endParaRPr>
          </a:p>
          <a:p>
            <a:r>
              <a:rPr lang="en-GB" altLang="zh-CN" sz="1200" dirty="0">
                <a:latin typeface="微软雅黑" panose="020B0503020204020204" pitchFamily="34" charset="-122"/>
                <a:ea typeface="微软雅黑" panose="020B0503020204020204" pitchFamily="34" charset="-122"/>
              </a:rPr>
              <a:t>AI</a:t>
            </a:r>
            <a:r>
              <a:rPr lang="zh-CN" altLang="en-GB" sz="1200" dirty="0">
                <a:latin typeface="微软雅黑" panose="020B0503020204020204" pitchFamily="34" charset="-122"/>
                <a:ea typeface="微软雅黑" panose="020B0503020204020204" pitchFamily="34" charset="-122"/>
              </a:rPr>
              <a:t>工具</a:t>
            </a:r>
            <a:r>
              <a:rPr lang="zh-CN" altLang="en-US"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deepseek</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豆包</a:t>
            </a:r>
            <a:endParaRPr lang="en-US" altLang="zh-CN" sz="1200" dirty="0">
              <a:latin typeface="微软雅黑" panose="020B0503020204020204" pitchFamily="34" charset="-122"/>
              <a:ea typeface="微软雅黑" panose="020B0503020204020204" pitchFamily="34" charset="-122"/>
            </a:endParaRPr>
          </a:p>
          <a:p>
            <a:r>
              <a:rPr lang="en-GB" altLang="zh-CN" sz="1200" dirty="0">
                <a:latin typeface="微软雅黑" panose="020B0503020204020204" pitchFamily="34" charset="-122"/>
                <a:ea typeface="微软雅黑" panose="020B0503020204020204" pitchFamily="34" charset="-122"/>
              </a:rPr>
              <a:t>AI tool: </a:t>
            </a:r>
            <a:r>
              <a:rPr lang="en-GB" altLang="zh-CN" sz="1200" dirty="0" err="1">
                <a:latin typeface="微软雅黑" panose="020B0503020204020204" pitchFamily="34" charset="-122"/>
                <a:ea typeface="微软雅黑" panose="020B0503020204020204" pitchFamily="34" charset="-122"/>
              </a:rPr>
              <a:t>deepseek</a:t>
            </a:r>
            <a:r>
              <a:rPr lang="en-GB" altLang="zh-CN" sz="1200" dirty="0">
                <a:latin typeface="微软雅黑" panose="020B0503020204020204" pitchFamily="34" charset="-122"/>
                <a:ea typeface="微软雅黑" panose="020B0503020204020204" pitchFamily="34" charset="-122"/>
              </a:rPr>
              <a:t>+ </a:t>
            </a:r>
            <a:r>
              <a:rPr lang="en-GB" altLang="zh-CN" sz="1200" dirty="0" err="1">
                <a:latin typeface="微软雅黑" panose="020B0503020204020204" pitchFamily="34" charset="-122"/>
                <a:ea typeface="微软雅黑" panose="020B0503020204020204" pitchFamily="34" charset="-122"/>
              </a:rPr>
              <a:t>doubao</a:t>
            </a:r>
            <a:endParaRPr lang="zh-CN" altLang="en-US" sz="1200" dirty="0">
              <a:latin typeface="微软雅黑" panose="020B0503020204020204" pitchFamily="34" charset="-122"/>
              <a:ea typeface="微软雅黑" panose="020B0503020204020204" pitchFamily="34" charset="-122"/>
            </a:endParaRPr>
          </a:p>
        </p:txBody>
      </p:sp>
      <p:pic>
        <p:nvPicPr>
          <p:cNvPr id="18" name="Picture 2" descr="Hand Draw Sock Templat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1385189" y="2029921"/>
            <a:ext cx="2384358" cy="2953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nd Draw Sock Template"/>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a:fillRect/>
          </a:stretch>
        </p:blipFill>
        <p:spPr bwMode="auto">
          <a:xfrm>
            <a:off x="4699530" y="6619619"/>
            <a:ext cx="3374256" cy="174499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组合 76"/>
          <p:cNvGrpSpPr/>
          <p:nvPr/>
        </p:nvGrpSpPr>
        <p:grpSpPr>
          <a:xfrm>
            <a:off x="11021695" y="6585585"/>
            <a:ext cx="2825750" cy="2305685"/>
            <a:chOff x="7471" y="5893"/>
            <a:chExt cx="6269" cy="5115"/>
          </a:xfrm>
        </p:grpSpPr>
        <p:pic>
          <p:nvPicPr>
            <p:cNvPr id="78" name="图片 7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471" y="5893"/>
              <a:ext cx="3245" cy="5079"/>
            </a:xfrm>
            <a:prstGeom prst="rect">
              <a:avLst/>
            </a:prstGeom>
          </p:spPr>
        </p:pic>
        <p:pic>
          <p:nvPicPr>
            <p:cNvPr id="79" name="图片 7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98" y="5996"/>
              <a:ext cx="3343" cy="5012"/>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2"/>
          <p:cNvSpPr txBox="1"/>
          <p:nvPr/>
        </p:nvSpPr>
        <p:spPr>
          <a:xfrm>
            <a:off x="1275715" y="2380615"/>
            <a:ext cx="12568555" cy="5205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rPr>
              <a:t> 参赛者所填写的资料必须真实有效。如提供虚假材料，将取消其比赛资格。</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gn="just">
              <a:lnSpc>
                <a:spcPct val="13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Information provided by participants must be truthful and valid. Providing false materials will result in</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disqualification.</a:t>
            </a: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marL="0" lvl="1" indent="0" algn="just">
              <a:lnSpc>
                <a:spcPct val="130000"/>
              </a:lnSpc>
              <a:buNone/>
            </a:pPr>
            <a:r>
              <a:rPr lang="en-GB" altLang="zh-CN" sz="1600" dirty="0">
                <a:latin typeface="微软雅黑" panose="020B0503020204020204" pitchFamily="34" charset="-122"/>
                <a:ea typeface="微软雅黑"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GB" altLang="zh-CN" sz="1600" dirty="0">
              <a:latin typeface="微软雅黑" panose="020B0503020204020204" pitchFamily="34" charset="-122"/>
              <a:ea typeface="微软雅黑" panose="020B0503020204020204" pitchFamily="34" charset="-122"/>
              <a:sym typeface="+mn-ea"/>
            </a:endParaRP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3.</a:t>
            </a:r>
            <a:r>
              <a:rPr lang="zh-CN" altLang="en-US" sz="1600" dirty="0">
                <a:latin typeface="微软雅黑" panose="020B0503020204020204" pitchFamily="34" charset="-122"/>
                <a:ea typeface="微软雅黑" panose="020B0503020204020204" pitchFamily="34" charset="-122"/>
                <a:cs typeface="MiSans Normal" panose="00000500000000000000" charset="-122"/>
              </a:rPr>
              <a:t> 大赛主办方及相关单位有权无偿使用所有参赛作品及参赛者肖像作为活动宣传或商业推广用途。对于获奖作品（包括时尚大奖、最佳创意奖、最佳设计奖和文化交流奖），大赛主办方及相关单位向参赛者支付对应奖金，同时大赛主办方及相关单位拥有获奖作品的全部知识产权，参赛者仅享有署名权并不得将该作品以任何方式提供给其他任何第三方使用或者自行使用。</a:t>
            </a:r>
          </a:p>
          <a:p>
            <a:pPr marL="0" lvl="1" indent="0" algn="just">
              <a:lnSpc>
                <a:spcPct val="13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The organizers and related entities have the right to use all submitted works and participant images for promotional or commercial purposes. For winning works (including fashion awards, best creative awards, best design awards, and cultural exchange awards), the organizers will pay corresponding prizes, and they will have full intellectual property rights. Participants only have the right to be credited and cannot provide or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use the work for any other third party.</a:t>
            </a:r>
          </a:p>
          <a:p>
            <a:pPr marL="0" lvl="1" indent="0" algn="just">
              <a:lnSpc>
                <a:spcPct val="130000"/>
              </a:lnSpc>
              <a:buNone/>
            </a:pP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      </a:t>
            </a:r>
          </a:p>
        </p:txBody>
      </p:sp>
      <p:sp>
        <p:nvSpPr>
          <p:cNvPr id="5" name="标题 1"/>
          <p:cNvSpPr txBox="1"/>
          <p:nvPr/>
        </p:nvSpPr>
        <p:spPr>
          <a:xfrm>
            <a:off x="1276350" y="1017270"/>
            <a:ext cx="12567285" cy="8369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lnSpc>
                <a:spcPct val="130000"/>
              </a:lnSpc>
            </a:pPr>
            <a:r>
              <a:rPr lang="en-US" altLang="zh-CN" sz="2800" b="1" dirty="0">
                <a:latin typeface="微软雅黑" panose="020B0503020204020204" pitchFamily="34" charset="-122"/>
                <a:ea typeface="微软雅黑" panose="020B0503020204020204" pitchFamily="34" charset="-122"/>
                <a:cs typeface="MiSans Normal" panose="00000500000000000000" charset="-122"/>
              </a:rPr>
              <a:t>2026 </a:t>
            </a:r>
            <a:r>
              <a:rPr lang="en-GB" altLang="zh-CN" sz="2800" b="1" dirty="0">
                <a:latin typeface="微软雅黑" panose="020B0503020204020204" pitchFamily="34" charset="-122"/>
                <a:ea typeface="微软雅黑" panose="020B0503020204020204" pitchFamily="34" charset="-122"/>
                <a:cs typeface="MiSans Normal" panose="00000500000000000000" charset="-122"/>
              </a:rPr>
              <a:t>ISFS Award</a:t>
            </a:r>
            <a:r>
              <a:rPr lang="en-US" altLang="en-GB" sz="2800" b="1" dirty="0">
                <a:latin typeface="微软雅黑" panose="020B0503020204020204" pitchFamily="34" charset="-122"/>
                <a:ea typeface="微软雅黑" panose="020B0503020204020204" pitchFamily="34" charset="-122"/>
                <a:cs typeface="MiSans Normal" panose="00000500000000000000" charset="-122"/>
              </a:rPr>
              <a:t> </a:t>
            </a:r>
            <a:r>
              <a:rPr lang="zh-CN" altLang="en-US" sz="2800" b="1" dirty="0">
                <a:latin typeface="微软雅黑" panose="020B0503020204020204" pitchFamily="34" charset="-122"/>
                <a:ea typeface="微软雅黑" panose="020B0503020204020204" pitchFamily="34" charset="-122"/>
                <a:cs typeface="MiSans Normal" panose="00000500000000000000" charset="-122"/>
              </a:rPr>
              <a:t>第四届国际民俗礼品时尚创新大赛参赛作品知识产权协议</a:t>
            </a:r>
            <a:endParaRPr lang="en-US" altLang="zh-CN" sz="2800" b="1" dirty="0">
              <a:latin typeface="微软雅黑" panose="020B0503020204020204" pitchFamily="34" charset="-122"/>
              <a:ea typeface="微软雅黑" panose="020B0503020204020204" pitchFamily="34" charset="-122"/>
              <a:cs typeface="MiSans Normal" panose="00000500000000000000" charset="-122"/>
            </a:endParaRPr>
          </a:p>
          <a:p>
            <a:pPr algn="dist">
              <a:lnSpc>
                <a:spcPct val="130000"/>
              </a:lnSpc>
            </a:pPr>
            <a:r>
              <a:rPr lang="en-US" altLang="zh-CN" sz="1200" b="1" dirty="0">
                <a:latin typeface="微软雅黑" panose="020B0503020204020204" pitchFamily="34" charset="-122"/>
                <a:ea typeface="微软雅黑" panose="020B0503020204020204" pitchFamily="34" charset="-122"/>
              </a:rPr>
              <a:t>2026 ISFS AWARD THE 4TH INTERNATIONAL FOLK GIFTS INNOVATIVE DESIGN CONTEST </a:t>
            </a:r>
            <a:r>
              <a:rPr lang="zh-CN" altLang="en-US" sz="1200" b="1" dirty="0">
                <a:latin typeface="微软雅黑" panose="020B0503020204020204" pitchFamily="34" charset="-122"/>
                <a:ea typeface="微软雅黑" panose="020B0503020204020204" pitchFamily="34" charset="-122"/>
                <a:sym typeface="+mn-ea"/>
              </a:rPr>
              <a:t>INTELLECTUAL PROPERTY AGREEMENT</a:t>
            </a:r>
          </a:p>
        </p:txBody>
      </p:sp>
      <p:sp>
        <p:nvSpPr>
          <p:cNvPr id="6" name="文本框 5"/>
          <p:cNvSpPr txBox="1"/>
          <p:nvPr/>
        </p:nvSpPr>
        <p:spPr>
          <a:xfrm>
            <a:off x="1276037" y="8112710"/>
            <a:ext cx="7559564" cy="1526123"/>
          </a:xfrm>
          <a:prstGeom prst="rect">
            <a:avLst/>
          </a:prstGeom>
          <a:noFill/>
        </p:spPr>
        <p:txBody>
          <a:bodyPr wrap="square">
            <a:spAutoFit/>
          </a:bodyPr>
          <a:lstStyle/>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参赛者学校</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Name of your University</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r>
              <a:rPr lang="en-US" altLang="zh-CN" sz="1600" dirty="0">
                <a:latin typeface="微软雅黑" panose="020B0503020204020204" pitchFamily="34" charset="-122"/>
                <a:ea typeface="微软雅黑" panose="020B0503020204020204" pitchFamily="34" charset="-122"/>
                <a:cs typeface="MiSans Normal" panose="00000500000000000000" charset="-122"/>
              </a:rPr>
              <a:t> </a:t>
            </a: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参赛作品名称</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Name of </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your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Work</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s</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参赛者签名</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Signature</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日期</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Date</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34568" y="3273772"/>
            <a:ext cx="12529051" cy="5046345"/>
          </a:xfrm>
          <a:prstGeom prst="rect">
            <a:avLst/>
          </a:prstGeom>
          <a:noFill/>
        </p:spPr>
        <p:txBody>
          <a:bodyPr wrap="square">
            <a:spAutoFit/>
          </a:bodyPr>
          <a:lstStyle/>
          <a:p>
            <a:pPr algn="just" defTabSz="914400">
              <a:lnSpc>
                <a:spcPct val="150000"/>
              </a:lnSpc>
              <a:spcBef>
                <a:spcPts val="1000"/>
              </a:spcBef>
            </a:pP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作品内容包含产品</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&amp;</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品牌调研和设计作品两部分，调研占评分</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10% </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，设计占评分</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90%</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a:t>
            </a:r>
          </a:p>
          <a:p>
            <a:pPr algn="just" defTabSz="914400">
              <a:lnSpc>
                <a:spcPct val="150000"/>
              </a:lnSpc>
              <a:spcBef>
                <a:spcPts val="1000"/>
              </a:spcBef>
            </a:pP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GB" altLang="zh-CN" sz="1800" dirty="0">
              <a:latin typeface="微软雅黑" panose="020B0503020204020204" pitchFamily="34" charset="-122"/>
              <a:ea typeface="微软雅黑" panose="020B0503020204020204" pitchFamily="34" charset="-122"/>
            </a:endParaRPr>
          </a:p>
          <a:p>
            <a:pPr algn="just" defTabSz="914400">
              <a:lnSpc>
                <a:spcPct val="150000"/>
              </a:lnSpc>
              <a:spcBef>
                <a:spcPts val="1000"/>
              </a:spcBef>
              <a:buClrTx/>
              <a:buSzTx/>
            </a:pPr>
            <a:r>
              <a:rPr lang="en-GB" altLang="zh-CN" sz="1800" dirty="0">
                <a:latin typeface="微软雅黑" panose="020B0503020204020204" pitchFamily="34" charset="-122"/>
                <a:ea typeface="微软雅黑" panose="020B0503020204020204" pitchFamily="34" charset="-122"/>
              </a:rPr>
              <a:t>Submissions must comprise two key elements: product &amp; brand research and design works</a:t>
            </a:r>
            <a:r>
              <a:rPr lang="zh-CN" altLang="en-GB" sz="1800" dirty="0">
                <a:latin typeface="微软雅黑" panose="020B0503020204020204" pitchFamily="34" charset="-122"/>
                <a:ea typeface="微软雅黑" panose="020B0503020204020204" pitchFamily="34" charset="-122"/>
              </a:rPr>
              <a:t>，</a:t>
            </a:r>
            <a:r>
              <a:rPr lang="en-GB" altLang="zh-CN" sz="1800" dirty="0">
                <a:latin typeface="微软雅黑" panose="020B0503020204020204" pitchFamily="34" charset="-122"/>
                <a:ea typeface="微软雅黑" panose="020B0503020204020204" pitchFamily="34" charset="-122"/>
              </a:rPr>
              <a:t>with the research component contributing 10% to the overall score and the design component accounting for 90%.</a:t>
            </a:r>
          </a:p>
          <a:p>
            <a:pPr algn="just" defTabSz="914400">
              <a:lnSpc>
                <a:spcPct val="150000"/>
              </a:lnSpc>
              <a:spcBef>
                <a:spcPts val="1000"/>
              </a:spcBef>
              <a:buClrTx/>
              <a:buSzTx/>
            </a:pPr>
            <a:r>
              <a:rPr lang="en-GB" altLang="zh-CN" sz="1800" dirty="0">
                <a:latin typeface="微软雅黑" panose="020B0503020204020204" pitchFamily="34" charset="-122"/>
                <a:ea typeface="微软雅黑"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GB" altLang="zh-CN" sz="1800" dirty="0">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335507" y="2024968"/>
            <a:ext cx="2924175" cy="706755"/>
          </a:xfrm>
          <a:prstGeom prst="rect">
            <a:avLst/>
          </a:prstGeom>
          <a:noFill/>
        </p:spPr>
        <p:txBody>
          <a:bodyPr wrap="none" rtlCol="0">
            <a:spAutoFit/>
          </a:bodyPr>
          <a:lstStyle/>
          <a:p>
            <a:r>
              <a:rPr kumimoji="1" lang="zh-CN" altLang="en-US" sz="2000" b="1" dirty="0">
                <a:latin typeface="微软雅黑" panose="020B0503020204020204" pitchFamily="34" charset="-122"/>
                <a:ea typeface="微软雅黑" panose="020B0503020204020204" pitchFamily="34" charset="-122"/>
              </a:rPr>
              <a:t>作品内容</a:t>
            </a:r>
            <a:endParaRPr kumimoji="1" lang="en-US" altLang="zh-CN" sz="2000" b="1" dirty="0">
              <a:latin typeface="微软雅黑" panose="020B0503020204020204" pitchFamily="34" charset="-122"/>
              <a:ea typeface="微软雅黑" panose="020B0503020204020204" pitchFamily="34" charset="-122"/>
            </a:endParaRPr>
          </a:p>
          <a:p>
            <a:pPr algn="dist"/>
            <a:r>
              <a:rPr kumimoji="1" lang="en-US" altLang="zh-CN" sz="2000" b="1" dirty="0">
                <a:latin typeface="微软雅黑" panose="020B0503020204020204" pitchFamily="34" charset="-122"/>
                <a:ea typeface="微软雅黑" panose="020B0503020204020204" pitchFamily="34" charset="-122"/>
              </a:rPr>
              <a:t>CONTENTS OF WORK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7410" y="2505710"/>
            <a:ext cx="13363575" cy="6831965"/>
          </a:xfrm>
          <a:prstGeom prst="rect">
            <a:avLst/>
          </a:prstGeom>
          <a:solidFill>
            <a:schemeClr val="bg1">
              <a:alpha val="70000"/>
            </a:schemeClr>
          </a:solidFill>
          <a:ln>
            <a:noFill/>
          </a:ln>
        </p:spPr>
        <p:txBody>
          <a:bodyPr wrap="square" rtlCol="0">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调研说明及要求 </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r>
              <a:rPr lang="en-GB" altLang="zh-CN" sz="2000" dirty="0">
                <a:latin typeface="微软雅黑" panose="020B0503020204020204" pitchFamily="34" charset="-122"/>
                <a:ea typeface="微软雅黑" panose="020B0503020204020204" pitchFamily="34" charset="-122"/>
              </a:rPr>
              <a:t>RESEARCH DESCRIPTION AND REQUIREMENTS</a:t>
            </a:r>
            <a:endParaRPr lang="en-US" altLang="zh-CN" sz="2000" dirty="0">
              <a:latin typeface="微软雅黑" panose="020B0503020204020204" pitchFamily="34" charset="-122"/>
              <a:ea typeface="微软雅黑" panose="020B0503020204020204" pitchFamily="34" charset="-122"/>
            </a:endParaRPr>
          </a:p>
          <a:p>
            <a:pPr algn="just">
              <a:lnSpc>
                <a:spcPct val="150000"/>
              </a:lnSpc>
            </a:pPr>
            <a:endParaRPr lang="en-US" altLang="zh-CN" sz="1800" dirty="0">
              <a:latin typeface="微软雅黑" panose="020B0503020204020204" pitchFamily="34" charset="-122"/>
              <a:ea typeface="微软雅黑" panose="020B0503020204020204" pitchFamily="34" charset="-122"/>
            </a:endParaRPr>
          </a:p>
          <a:p>
            <a:pPr algn="just">
              <a:lnSpc>
                <a:spcPct val="150000"/>
              </a:lnSpc>
            </a:pP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 在设计方案开始之前，请先做一份产品调研。调研对象为具有民俗文化特色的棒球帽、羊毛围巾、</a:t>
            </a:r>
            <a:r>
              <a:rPr lang="en-US" altLang="zh-CN" sz="1800" dirty="0">
                <a:latin typeface="微软雅黑" panose="020B0503020204020204" pitchFamily="34" charset="-122"/>
                <a:ea typeface="微软雅黑" panose="020B0503020204020204" pitchFamily="34" charset="-122"/>
              </a:rPr>
              <a:t>T</a:t>
            </a:r>
            <a:r>
              <a:rPr lang="zh-CN" altLang="en-US" sz="1800" dirty="0">
                <a:latin typeface="微软雅黑" panose="020B0503020204020204" pitchFamily="34" charset="-122"/>
                <a:ea typeface="微软雅黑" panose="020B0503020204020204" pitchFamily="34" charset="-122"/>
              </a:rPr>
              <a:t>恤衫和袜品。你可以优先选择你所在城市的品牌，并鼓励大家找一些融入上海城市文化元素的品牌和产品；</a:t>
            </a:r>
            <a:endParaRPr lang="en-US" altLang="zh-CN" sz="1800" dirty="0">
              <a:latin typeface="微软雅黑" panose="020B0503020204020204" pitchFamily="34" charset="-122"/>
              <a:ea typeface="微软雅黑" panose="020B0503020204020204" pitchFamily="34" charset="-122"/>
            </a:endParaRPr>
          </a:p>
          <a:p>
            <a:pPr algn="just">
              <a:lnSpc>
                <a:spcPct val="150000"/>
              </a:lnSpc>
            </a:pPr>
            <a:r>
              <a:rPr lang="en-US" altLang="zh-CN" sz="1800" dirty="0">
                <a:latin typeface="微软雅黑" panose="020B0503020204020204" pitchFamily="34" charset="-122"/>
                <a:ea typeface="微软雅黑" panose="020B0503020204020204" pitchFamily="34" charset="-122"/>
              </a:rPr>
              <a:t>Before starting the design plan, please conduct a product research. The research subjects are baseball caps, wool scarves, T-shirts, and socks with folk cultural characteristics. You can prioritize brands from your city and encourage everyone to find brands and products that incorporate elements of Shanghai city culture</a:t>
            </a:r>
            <a:r>
              <a:rPr lang="zh-CN" altLang="en-GB"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gn="just">
              <a:lnSpc>
                <a:spcPct val="150000"/>
              </a:lnSpc>
            </a:pPr>
            <a:endParaRPr lang="en-US" altLang="zh-CN" sz="1800" dirty="0">
              <a:latin typeface="微软雅黑" panose="020B0503020204020204" pitchFamily="34" charset="-122"/>
              <a:ea typeface="微软雅黑" panose="020B0503020204020204" pitchFamily="34" charset="-122"/>
            </a:endParaRPr>
          </a:p>
          <a:p>
            <a:pPr algn="just">
              <a:lnSpc>
                <a:spcPct val="150000"/>
              </a:lnSpc>
            </a:pP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 你可以挑选自己生活的城市或地区最受欢迎、最有地方特色的品牌进行调研，国家、地区不限；</a:t>
            </a:r>
            <a:endParaRPr lang="en-US" altLang="zh-CN" sz="1800" dirty="0">
              <a:latin typeface="微软雅黑" panose="020B0503020204020204" pitchFamily="34" charset="-122"/>
              <a:ea typeface="微软雅黑" panose="020B0503020204020204" pitchFamily="34" charset="-122"/>
            </a:endParaRPr>
          </a:p>
          <a:p>
            <a:pPr algn="just">
              <a:lnSpc>
                <a:spcPct val="150000"/>
              </a:lnSpc>
            </a:pPr>
            <a:r>
              <a:rPr lang="en-GB" altLang="zh-CN" sz="1800" dirty="0">
                <a:latin typeface="微软雅黑" panose="020B0503020204020204" pitchFamily="34" charset="-122"/>
                <a:ea typeface="微软雅黑" panose="020B0503020204020204" pitchFamily="34" charset="-122"/>
              </a:rPr>
              <a:t>You can choose the most popular and local brands in the city or region where you live to conduct research. There are no restrictions on countries and regions</a:t>
            </a:r>
            <a:r>
              <a:rPr lang="zh-CN" altLang="en-GB"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gn="just">
              <a:lnSpc>
                <a:spcPct val="150000"/>
              </a:lnSpc>
            </a:pPr>
            <a:endParaRPr lang="en-US" altLang="zh-CN" sz="1800" dirty="0">
              <a:latin typeface="微软雅黑" panose="020B0503020204020204" pitchFamily="34" charset="-122"/>
              <a:ea typeface="微软雅黑" panose="020B0503020204020204" pitchFamily="34" charset="-122"/>
            </a:endParaRPr>
          </a:p>
          <a:p>
            <a:pPr algn="just">
              <a:lnSpc>
                <a:spcPct val="150000"/>
              </a:lnSpc>
            </a:pPr>
            <a:r>
              <a:rPr lang="en-US" altLang="zh-CN" sz="1800" dirty="0">
                <a:latin typeface="微软雅黑" panose="020B0503020204020204" pitchFamily="34" charset="-122"/>
                <a:ea typeface="微软雅黑" panose="020B0503020204020204" pitchFamily="34" charset="-122"/>
              </a:rPr>
              <a:t>3.</a:t>
            </a:r>
            <a:r>
              <a:rPr lang="zh-CN" altLang="en-US" sz="1800" dirty="0">
                <a:latin typeface="微软雅黑" panose="020B0503020204020204" pitchFamily="34" charset="-122"/>
                <a:ea typeface="微软雅黑" panose="020B0503020204020204" pitchFamily="34" charset="-122"/>
              </a:rPr>
              <a:t> 调研包括：品牌名称、产品的设计和功能特点说明，以及店内产品照片，若无法拍摄店铺照片也可以网上找典型图片代替。</a:t>
            </a:r>
            <a:endParaRPr lang="en-US" altLang="zh-CN" sz="1800" dirty="0">
              <a:latin typeface="微软雅黑" panose="020B0503020204020204" pitchFamily="34" charset="-122"/>
              <a:ea typeface="微软雅黑" panose="020B0503020204020204" pitchFamily="34" charset="-122"/>
            </a:endParaRPr>
          </a:p>
          <a:p>
            <a:pPr algn="just">
              <a:lnSpc>
                <a:spcPct val="150000"/>
              </a:lnSpc>
            </a:pPr>
            <a:r>
              <a:rPr lang="en-GB" altLang="zh-CN" sz="1800" dirty="0">
                <a:latin typeface="微软雅黑" panose="020B0503020204020204" pitchFamily="34" charset="-122"/>
                <a:ea typeface="微软雅黑" panose="020B0503020204020204" pitchFamily="34" charset="-122"/>
              </a:rPr>
              <a:t>The research includes: brand name, product design and functional characteristics description, and in-store product photos. If you can</a:t>
            </a:r>
            <a:r>
              <a:rPr lang="en-US" altLang="zh-CN" sz="1800" dirty="0">
                <a:latin typeface="微软雅黑" panose="020B0503020204020204" pitchFamily="34" charset="-122"/>
                <a:ea typeface="微软雅黑" panose="020B0503020204020204" pitchFamily="34" charset="-122"/>
              </a:rPr>
              <a:t>'</a:t>
            </a:r>
            <a:r>
              <a:rPr lang="en-GB" altLang="zh-CN" sz="1800" dirty="0">
                <a:latin typeface="微软雅黑" panose="020B0503020204020204" pitchFamily="34" charset="-122"/>
                <a:ea typeface="微软雅黑" panose="020B0503020204020204" pitchFamily="34" charset="-122"/>
              </a:rPr>
              <a:t>t take store photos, you can also find typical pictures online instead.</a:t>
            </a:r>
            <a:endParaRPr lang="zh-CN" altLang="en-US" sz="18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4" name="文本框 3"/>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45704" y="2942638"/>
            <a:ext cx="4934502" cy="2306955"/>
          </a:xfrm>
          <a:prstGeom prst="rect">
            <a:avLst/>
          </a:prstGeom>
          <a:noFill/>
          <a:ln>
            <a:noFill/>
          </a:ln>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品牌名称 </a:t>
            </a:r>
            <a:r>
              <a:rPr lang="en-GB" altLang="zh-CN" sz="1600" dirty="0">
                <a:latin typeface="微软雅黑" panose="020B0503020204020204" pitchFamily="34" charset="-122"/>
                <a:ea typeface="微软雅黑" panose="020B0503020204020204" pitchFamily="34" charset="-122"/>
              </a:rPr>
              <a:t>BRAND NAME</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产品的设计和功能特点说明 </a:t>
            </a:r>
            <a:r>
              <a:rPr lang="en-GB" altLang="zh-CN" sz="1600" dirty="0">
                <a:latin typeface="微软雅黑" panose="020B0503020204020204" pitchFamily="34" charset="-122"/>
                <a:ea typeface="微软雅黑" panose="020B0503020204020204" pitchFamily="34" charset="-122"/>
              </a:rPr>
              <a:t>PRODUCT DESIGN AND FUNCTIONAL CHARACTERISTICS DESCRIPTION </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pPr algn="ctr"/>
            <a:endParaRPr lang="en-US" altLang="zh-CN" sz="1600" dirty="0">
              <a:latin typeface="微软雅黑" panose="020B0503020204020204" pitchFamily="34" charset="-122"/>
              <a:ea typeface="微软雅黑" panose="020B0503020204020204" pitchFamily="34" charset="-122"/>
            </a:endParaRPr>
          </a:p>
          <a:p>
            <a:pPr algn="ctr"/>
            <a:endParaRPr lang="zh-CN" altLang="en-US" sz="16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8108749" y="9126211"/>
            <a:ext cx="4288655" cy="583565"/>
          </a:xfrm>
          <a:prstGeom prst="rect">
            <a:avLst/>
          </a:prstGeom>
          <a:noFill/>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产品照片  </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PRODUCT PICTURES</a:t>
            </a:r>
            <a:endParaRPr lang="zh-CN" altLang="en-US" sz="1600" dirty="0"/>
          </a:p>
        </p:txBody>
      </p:sp>
      <p:sp>
        <p:nvSpPr>
          <p:cNvPr id="16" name="文本框 15"/>
          <p:cNvSpPr txBox="1"/>
          <p:nvPr/>
        </p:nvSpPr>
        <p:spPr>
          <a:xfrm>
            <a:off x="5480288" y="2415902"/>
            <a:ext cx="8713694" cy="368300"/>
          </a:xfrm>
          <a:prstGeom prst="rect">
            <a:avLst/>
          </a:prstGeom>
          <a:noFill/>
        </p:spPr>
        <p:txBody>
          <a:bodyPr wrap="square">
            <a:spAutoFit/>
          </a:bodyPr>
          <a:lstStyle/>
          <a:p>
            <a:pPr lvl="0" algn="l">
              <a:buClrTx/>
              <a:buSzTx/>
              <a:buFontTx/>
            </a:pPr>
            <a:r>
              <a:rPr lang="en-GB" altLang="zh-CN" sz="1800" dirty="0">
                <a:latin typeface="微软雅黑" panose="020B0503020204020204" pitchFamily="34" charset="-122"/>
                <a:ea typeface="微软雅黑" panose="020B0503020204020204" pitchFamily="34" charset="-122"/>
                <a:sym typeface="+mn-ea"/>
              </a:rPr>
              <a:t>BASEBALL CAP</a:t>
            </a:r>
          </a:p>
        </p:txBody>
      </p:sp>
      <p:pic>
        <p:nvPicPr>
          <p:cNvPr id="2" name="图片 1" descr="pop_2026春夏斯德哥尔摩女装帽子棒球帽Acne_Studios_68962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90610" y="3159125"/>
            <a:ext cx="2372995" cy="3164840"/>
          </a:xfrm>
          <a:prstGeom prst="rect">
            <a:avLst/>
          </a:prstGeom>
        </p:spPr>
      </p:pic>
      <p:pic>
        <p:nvPicPr>
          <p:cNvPr id="3" name="图片 2" descr="pop_2026春夏韩国男装帽子棒球帽LMC_689016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690610" y="5954395"/>
            <a:ext cx="2372995" cy="2689860"/>
          </a:xfrm>
          <a:prstGeom prst="rect">
            <a:avLst/>
          </a:prstGeom>
        </p:spPr>
      </p:pic>
      <p:pic>
        <p:nvPicPr>
          <p:cNvPr id="6" name="图片 5" descr="4f3eec976ce70dcea93e8b264a25bba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63605" y="3159125"/>
            <a:ext cx="3655695" cy="5485130"/>
          </a:xfrm>
          <a:prstGeom prst="rect">
            <a:avLst/>
          </a:prstGeom>
        </p:spPr>
      </p:pic>
      <p:pic>
        <p:nvPicPr>
          <p:cNvPr id="9" name="图片 8" descr="1531af439393d9f38c559d90a1591700"/>
          <p:cNvPicPr>
            <a:picLocks noChangeAspect="1"/>
          </p:cNvPicPr>
          <p:nvPr/>
        </p:nvPicPr>
        <p:blipFill>
          <a:blip r:embed="rId6" cstate="print">
            <a:extLst>
              <a:ext uri="{28A0092B-C50C-407E-A947-70E740481C1C}">
                <a14:useLocalDpi xmlns:a14="http://schemas.microsoft.com/office/drawing/2010/main"/>
              </a:ext>
            </a:extLst>
          </a:blip>
          <a:srcRect b="-2989"/>
          <a:stretch>
            <a:fillRect/>
          </a:stretch>
        </p:blipFill>
        <p:spPr>
          <a:xfrm>
            <a:off x="5447030" y="3159125"/>
            <a:ext cx="3259455" cy="3413125"/>
          </a:xfrm>
          <a:prstGeom prst="rect">
            <a:avLst/>
          </a:prstGeom>
        </p:spPr>
      </p:pic>
      <p:pic>
        <p:nvPicPr>
          <p:cNvPr id="10" name="图片 9" descr="7b763e04fe5885e59546c98e0e2dbc2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449570" y="6464935"/>
            <a:ext cx="3260090" cy="2179955"/>
          </a:xfrm>
          <a:prstGeom prst="rect">
            <a:avLst/>
          </a:prstGeom>
        </p:spPr>
      </p:pic>
      <p:sp>
        <p:nvSpPr>
          <p:cNvPr id="4" name="文本框 3"/>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5" name="文本框 4"/>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45704" y="3062653"/>
            <a:ext cx="4934502" cy="2306955"/>
          </a:xfrm>
          <a:prstGeom prst="rect">
            <a:avLst/>
          </a:prstGeom>
          <a:noFill/>
          <a:ln>
            <a:noFill/>
          </a:ln>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品牌名称 </a:t>
            </a:r>
            <a:r>
              <a:rPr lang="en-GB" altLang="zh-CN" sz="1600" dirty="0">
                <a:latin typeface="微软雅黑" panose="020B0503020204020204" pitchFamily="34" charset="-122"/>
                <a:ea typeface="微软雅黑" panose="020B0503020204020204" pitchFamily="34" charset="-122"/>
              </a:rPr>
              <a:t>BRAND NAME</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产品的设计和功能特点说明 </a:t>
            </a:r>
          </a:p>
          <a:p>
            <a:r>
              <a:rPr lang="en-GB" altLang="zh-CN" sz="1600" dirty="0">
                <a:latin typeface="微软雅黑" panose="020B0503020204020204" pitchFamily="34" charset="-122"/>
                <a:ea typeface="微软雅黑" panose="020B0503020204020204" pitchFamily="34" charset="-122"/>
              </a:rPr>
              <a:t>PRODUCT DESIGN AND FUNCTIONAL CHARACTERISTICS DESCRIPTION </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pPr algn="ctr"/>
            <a:endParaRPr lang="en-US" altLang="zh-CN" sz="1600" dirty="0">
              <a:latin typeface="微软雅黑" panose="020B0503020204020204" pitchFamily="34" charset="-122"/>
              <a:ea typeface="微软雅黑" panose="020B0503020204020204" pitchFamily="34" charset="-122"/>
            </a:endParaRPr>
          </a:p>
          <a:p>
            <a:pPr algn="ctr"/>
            <a:endParaRPr lang="zh-CN" altLang="en-US" sz="16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8108749" y="8846176"/>
            <a:ext cx="4288655" cy="583565"/>
          </a:xfrm>
          <a:prstGeom prst="rect">
            <a:avLst/>
          </a:prstGeom>
          <a:noFill/>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产品照片  </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PRODUCT PICTURES</a:t>
            </a:r>
            <a:endParaRPr lang="zh-CN" altLang="en-US" sz="1600" dirty="0"/>
          </a:p>
        </p:txBody>
      </p:sp>
      <p:sp>
        <p:nvSpPr>
          <p:cNvPr id="15" name="文本框 14"/>
          <p:cNvSpPr txBox="1"/>
          <p:nvPr/>
        </p:nvSpPr>
        <p:spPr>
          <a:xfrm>
            <a:off x="5609828" y="2420347"/>
            <a:ext cx="8713694" cy="368300"/>
          </a:xfrm>
          <a:prstGeom prst="rect">
            <a:avLst/>
          </a:prstGeom>
          <a:noFill/>
        </p:spPr>
        <p:txBody>
          <a:bodyPr wrap="square">
            <a:spAutoFit/>
          </a:bodyPr>
          <a:lstStyle/>
          <a:p>
            <a:r>
              <a:rPr lang="en-GB" altLang="zh-CN" sz="1800" dirty="0">
                <a:latin typeface="微软雅黑" panose="020B0503020204020204" pitchFamily="34" charset="-122"/>
                <a:ea typeface="微软雅黑" panose="020B0503020204020204" pitchFamily="34" charset="-122"/>
              </a:rPr>
              <a:t>WOOL SCARVES</a:t>
            </a:r>
            <a:endParaRPr lang="zh-CN" altLang="en-US" sz="1800" dirty="0"/>
          </a:p>
        </p:txBody>
      </p:sp>
      <p:pic>
        <p:nvPicPr>
          <p:cNvPr id="2" name="图片 1" descr="3b7dc16f99fa2795c0f2738bbf36530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0815" y="3182620"/>
            <a:ext cx="3122930" cy="4790440"/>
          </a:xfrm>
          <a:prstGeom prst="rect">
            <a:avLst/>
          </a:prstGeom>
        </p:spPr>
      </p:pic>
      <p:pic>
        <p:nvPicPr>
          <p:cNvPr id="3" name="图片 2" descr="49a973470dce7a301db2d4b2ac791e7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94650" y="3168650"/>
            <a:ext cx="3602990" cy="4804410"/>
          </a:xfrm>
          <a:prstGeom prst="rect">
            <a:avLst/>
          </a:prstGeom>
        </p:spPr>
      </p:pic>
      <p:pic>
        <p:nvPicPr>
          <p:cNvPr id="4" name="图片 3" descr="029be4eac4d312f1ed279bfe69cb546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737860" y="3168650"/>
            <a:ext cx="2469515" cy="4832350"/>
          </a:xfrm>
          <a:prstGeom prst="rect">
            <a:avLst/>
          </a:prstGeom>
        </p:spPr>
      </p:pic>
      <p:sp>
        <p:nvSpPr>
          <p:cNvPr id="5" name="文本框 4"/>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6" name="文本框 5"/>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45704" y="3035983"/>
            <a:ext cx="4934502" cy="2306955"/>
          </a:xfrm>
          <a:prstGeom prst="rect">
            <a:avLst/>
          </a:prstGeom>
          <a:noFill/>
          <a:ln>
            <a:noFill/>
          </a:ln>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品牌名称 </a:t>
            </a:r>
            <a:r>
              <a:rPr lang="en-GB" altLang="zh-CN" sz="1600" dirty="0">
                <a:latin typeface="微软雅黑" panose="020B0503020204020204" pitchFamily="34" charset="-122"/>
                <a:ea typeface="微软雅黑" panose="020B0503020204020204" pitchFamily="34" charset="-122"/>
              </a:rPr>
              <a:t>BRAND NAME</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产品的设计和功能特点说明 </a:t>
            </a:r>
            <a:r>
              <a:rPr lang="en-GB" altLang="zh-CN" sz="1600" dirty="0">
                <a:latin typeface="微软雅黑" panose="020B0503020204020204" pitchFamily="34" charset="-122"/>
                <a:ea typeface="微软雅黑" panose="020B0503020204020204" pitchFamily="34" charset="-122"/>
              </a:rPr>
              <a:t>PRODUCT DESIGN AND FUNCTIONAL CHARACTERISTICS DESCRIPTION </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pPr algn="ctr"/>
            <a:endParaRPr lang="en-US" altLang="zh-CN" sz="1600" dirty="0">
              <a:latin typeface="微软雅黑" panose="020B0503020204020204" pitchFamily="34" charset="-122"/>
              <a:ea typeface="微软雅黑" panose="020B0503020204020204" pitchFamily="34" charset="-122"/>
            </a:endParaRPr>
          </a:p>
          <a:p>
            <a:pPr algn="ctr"/>
            <a:endParaRPr lang="zh-CN" altLang="en-US" sz="16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8108749" y="9046201"/>
            <a:ext cx="4288655" cy="583565"/>
          </a:xfrm>
          <a:prstGeom prst="rect">
            <a:avLst/>
          </a:prstGeom>
          <a:noFill/>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产品照片  </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PRODUCT PICTURES</a:t>
            </a:r>
            <a:endParaRPr lang="zh-CN" altLang="en-US" sz="1600" dirty="0"/>
          </a:p>
        </p:txBody>
      </p:sp>
      <p:sp>
        <p:nvSpPr>
          <p:cNvPr id="15" name="文本框 14"/>
          <p:cNvSpPr txBox="1"/>
          <p:nvPr/>
        </p:nvSpPr>
        <p:spPr>
          <a:xfrm>
            <a:off x="5609828" y="2393677"/>
            <a:ext cx="8713694" cy="368300"/>
          </a:xfrm>
          <a:prstGeom prst="rect">
            <a:avLst/>
          </a:prstGeom>
          <a:noFill/>
        </p:spPr>
        <p:txBody>
          <a:bodyPr wrap="square">
            <a:spAutoFit/>
          </a:bodyPr>
          <a:lstStyle/>
          <a:p>
            <a:r>
              <a:rPr lang="en-US" altLang="en-GB" sz="1800" dirty="0">
                <a:latin typeface="微软雅黑" panose="020B0503020204020204" pitchFamily="34" charset="-122"/>
                <a:ea typeface="微软雅黑" panose="020B0503020204020204" pitchFamily="34" charset="-122"/>
              </a:rPr>
              <a:t>T-SHIRT</a:t>
            </a:r>
          </a:p>
        </p:txBody>
      </p:sp>
      <p:pic>
        <p:nvPicPr>
          <p:cNvPr id="6" name="图片 5"/>
          <p:cNvPicPr>
            <a:picLocks noChangeAspect="1"/>
          </p:cNvPicPr>
          <p:nvPr/>
        </p:nvPicPr>
        <p:blipFill>
          <a:blip r:embed="rId3"/>
          <a:stretch>
            <a:fillRect/>
          </a:stretch>
        </p:blipFill>
        <p:spPr>
          <a:xfrm>
            <a:off x="5609590" y="3160395"/>
            <a:ext cx="4773295" cy="4986020"/>
          </a:xfrm>
          <a:prstGeom prst="rect">
            <a:avLst/>
          </a:prstGeom>
        </p:spPr>
      </p:pic>
      <p:pic>
        <p:nvPicPr>
          <p:cNvPr id="7" name="图片 6"/>
          <p:cNvPicPr>
            <a:picLocks noChangeAspect="1"/>
          </p:cNvPicPr>
          <p:nvPr/>
        </p:nvPicPr>
        <p:blipFill>
          <a:blip r:embed="rId4"/>
          <a:stretch>
            <a:fillRect/>
          </a:stretch>
        </p:blipFill>
        <p:spPr>
          <a:xfrm>
            <a:off x="9723755" y="2594610"/>
            <a:ext cx="3626485" cy="3844290"/>
          </a:xfrm>
          <a:prstGeom prst="rect">
            <a:avLst/>
          </a:prstGeom>
        </p:spPr>
      </p:pic>
      <p:pic>
        <p:nvPicPr>
          <p:cNvPr id="10" name="图片 9"/>
          <p:cNvPicPr>
            <a:picLocks noChangeAspect="1"/>
          </p:cNvPicPr>
          <p:nvPr/>
        </p:nvPicPr>
        <p:blipFill>
          <a:blip r:embed="rId5"/>
          <a:stretch>
            <a:fillRect/>
          </a:stretch>
        </p:blipFill>
        <p:spPr>
          <a:xfrm>
            <a:off x="11663045" y="4798060"/>
            <a:ext cx="2971800" cy="3470275"/>
          </a:xfrm>
          <a:prstGeom prst="rect">
            <a:avLst/>
          </a:prstGeom>
        </p:spPr>
      </p:pic>
      <p:sp>
        <p:nvSpPr>
          <p:cNvPr id="3" name="文本框 2"/>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4" name="文本框 3"/>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45704" y="2982643"/>
            <a:ext cx="4934502" cy="2306955"/>
          </a:xfrm>
          <a:prstGeom prst="rect">
            <a:avLst/>
          </a:prstGeom>
          <a:noFill/>
          <a:ln>
            <a:noFill/>
          </a:ln>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品牌名称 </a:t>
            </a:r>
            <a:r>
              <a:rPr lang="en-GB" altLang="zh-CN" sz="1600" dirty="0">
                <a:latin typeface="微软雅黑" panose="020B0503020204020204" pitchFamily="34" charset="-122"/>
                <a:ea typeface="微软雅黑" panose="020B0503020204020204" pitchFamily="34" charset="-122"/>
              </a:rPr>
              <a:t>BRAND NAME</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产品的设计和功能特点说明 </a:t>
            </a:r>
            <a:r>
              <a:rPr lang="en-GB" altLang="zh-CN" sz="1600" dirty="0">
                <a:latin typeface="微软雅黑" panose="020B0503020204020204" pitchFamily="34" charset="-122"/>
                <a:ea typeface="微软雅黑" panose="020B0503020204020204" pitchFamily="34" charset="-122"/>
              </a:rPr>
              <a:t>PRODUCT DESIGN AND FUNCTIONAL CHARACTERISTICS DESCRIPTION </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pPr algn="ctr"/>
            <a:endParaRPr lang="en-US" altLang="zh-CN" sz="1600" dirty="0">
              <a:latin typeface="微软雅黑" panose="020B0503020204020204" pitchFamily="34" charset="-122"/>
              <a:ea typeface="微软雅黑" panose="020B0503020204020204" pitchFamily="34" charset="-122"/>
            </a:endParaRPr>
          </a:p>
          <a:p>
            <a:pPr algn="ctr"/>
            <a:endParaRPr lang="zh-CN" altLang="en-US" sz="16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8108749" y="9486256"/>
            <a:ext cx="4288655" cy="583565"/>
          </a:xfrm>
          <a:prstGeom prst="rect">
            <a:avLst/>
          </a:prstGeom>
          <a:noFill/>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产品照片  </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PRODUCT PICTURES</a:t>
            </a:r>
            <a:endParaRPr lang="zh-CN" altLang="en-US" sz="1600" dirty="0"/>
          </a:p>
        </p:txBody>
      </p:sp>
      <p:sp>
        <p:nvSpPr>
          <p:cNvPr id="26" name="文本框 25"/>
          <p:cNvSpPr txBox="1"/>
          <p:nvPr/>
        </p:nvSpPr>
        <p:spPr>
          <a:xfrm>
            <a:off x="5609828" y="2340337"/>
            <a:ext cx="8713694" cy="368300"/>
          </a:xfrm>
          <a:prstGeom prst="rect">
            <a:avLst/>
          </a:prstGeom>
          <a:noFill/>
        </p:spPr>
        <p:txBody>
          <a:bodyPr wrap="square">
            <a:spAutoFit/>
          </a:bodyPr>
          <a:lstStyle/>
          <a:p>
            <a:r>
              <a:rPr lang="en-GB" altLang="zh-CN" sz="1800" dirty="0">
                <a:latin typeface="微软雅黑" panose="020B0503020204020204" pitchFamily="34" charset="-122"/>
                <a:ea typeface="微软雅黑" panose="020B0503020204020204" pitchFamily="34" charset="-122"/>
              </a:rPr>
              <a:t>SOCKS</a:t>
            </a:r>
            <a:endParaRPr lang="zh-CN" altLang="en-US" sz="1800" dirty="0"/>
          </a:p>
        </p:txBody>
      </p:sp>
      <p:grpSp>
        <p:nvGrpSpPr>
          <p:cNvPr id="5" name="组合 4"/>
          <p:cNvGrpSpPr/>
          <p:nvPr/>
        </p:nvGrpSpPr>
        <p:grpSpPr>
          <a:xfrm>
            <a:off x="5831906" y="2971833"/>
            <a:ext cx="8578502" cy="5749690"/>
            <a:chOff x="5831906" y="3171858"/>
            <a:chExt cx="8578502" cy="5749690"/>
          </a:xfrm>
        </p:grpSpPr>
        <p:pic>
          <p:nvPicPr>
            <p:cNvPr id="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76274" y="6335651"/>
              <a:ext cx="2585897" cy="25858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其中包括：Colourful Egyptian cotton socks"/>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42"/>
            <a:stretch>
              <a:fillRect/>
            </a:stretch>
          </p:blipFill>
          <p:spPr bwMode="auto">
            <a:xfrm>
              <a:off x="11116660" y="3211228"/>
              <a:ext cx="3293748" cy="57103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kitutu 6 Pairs Anti-Skid Trampoline Socks for Kids Bounce House Non Slip Grip Socks for Boys Girl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31906" y="6499336"/>
              <a:ext cx="2390526" cy="24222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embrook 3 Pairs Viscose Bamboo Socks Mens - Premium Crew Work Socks, Moisture Wicking Socks Men for Hiking, Work Boot Sock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87000" y="3171858"/>
              <a:ext cx="2475818" cy="308846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02455" y="3298042"/>
              <a:ext cx="2473819" cy="298480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4" name="文本框 3"/>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2" name="文本框 11"/>
          <p:cNvSpPr txBox="1"/>
          <p:nvPr/>
        </p:nvSpPr>
        <p:spPr>
          <a:xfrm>
            <a:off x="1181975" y="2608025"/>
            <a:ext cx="12978009" cy="7970520"/>
          </a:xfrm>
          <a:prstGeom prst="rect">
            <a:avLst/>
          </a:prstGeom>
          <a:noFill/>
        </p:spPr>
        <p:txBody>
          <a:bodyPr wrap="square">
            <a:spAutoFit/>
          </a:bodyPr>
          <a:lstStyle/>
          <a:p>
            <a:pPr algn="just">
              <a:lnSpc>
                <a:spcPct val="200000"/>
              </a:lnSpc>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请结合中外民俗文化元素，从绿色设计理念出发，完成一个系列的民俗礼品设计，打造文化生活新风尚。设计中鼓励重点突出上海城市文化元素。设计内容包括：</a:t>
            </a: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顶棒球帽</a:t>
            </a:r>
            <a:endParaRPr lang="en-US" altLang="zh-CN" sz="1600" dirty="0">
              <a:latin typeface="微软雅黑" panose="020B0503020204020204" pitchFamily="34" charset="-122"/>
              <a:ea typeface="微软雅黑" panose="020B0503020204020204" pitchFamily="34" charset="-122"/>
            </a:endParaRP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条羊毛围巾</a:t>
            </a:r>
            <a:endParaRPr lang="en-US" altLang="zh-CN" sz="1600" dirty="0">
              <a:latin typeface="微软雅黑" panose="020B0503020204020204" pitchFamily="34" charset="-122"/>
              <a:ea typeface="微软雅黑" panose="020B0503020204020204" pitchFamily="34" charset="-122"/>
            </a:endParaRP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件</a:t>
            </a:r>
            <a:r>
              <a:rPr lang="en-US" altLang="zh-CN" sz="1600" dirty="0">
                <a:latin typeface="微软雅黑" panose="020B0503020204020204" pitchFamily="34" charset="-122"/>
                <a:ea typeface="微软雅黑" panose="020B0503020204020204" pitchFamily="34" charset="-122"/>
              </a:rPr>
              <a:t>T</a:t>
            </a:r>
            <a:r>
              <a:rPr lang="zh-CN" altLang="en-US" sz="1600" dirty="0">
                <a:latin typeface="微软雅黑" panose="020B0503020204020204" pitchFamily="34" charset="-122"/>
                <a:ea typeface="微软雅黑" panose="020B0503020204020204" pitchFamily="34" charset="-122"/>
              </a:rPr>
              <a:t>恤衫</a:t>
            </a:r>
            <a:endParaRPr lang="en-US" altLang="zh-CN" sz="1600" dirty="0">
              <a:latin typeface="微软雅黑" panose="020B0503020204020204" pitchFamily="34" charset="-122"/>
              <a:ea typeface="微软雅黑" panose="020B0503020204020204" pitchFamily="34" charset="-122"/>
            </a:endParaRPr>
          </a:p>
          <a:p>
            <a:pPr marL="869950" lvl="1" indent="-342900" algn="just">
              <a:lnSpc>
                <a:spcPct val="200000"/>
              </a:lnSpc>
              <a:buFont typeface="+mj-ea"/>
              <a:buAutoNum type="circleNumDbPlain"/>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双袜品</a:t>
            </a:r>
          </a:p>
          <a:p>
            <a:pPr algn="just">
              <a:lnSpc>
                <a:spcPct val="200000"/>
              </a:lnSpc>
            </a:pPr>
            <a:r>
              <a:rPr lang="zh-CN" altLang="en-US" sz="1600" dirty="0">
                <a:latin typeface="微软雅黑" panose="020B0503020204020204" pitchFamily="34" charset="-122"/>
                <a:ea typeface="微软雅黑" panose="020B0503020204020204" pitchFamily="34" charset="-122"/>
              </a:rPr>
              <a:t>    </a:t>
            </a:r>
            <a:endParaRPr lang="en-GB" altLang="zh-CN" sz="1600" dirty="0">
              <a:solidFill>
                <a:srgbClr val="FF0000"/>
              </a:solidFill>
              <a:latin typeface="微软雅黑" panose="020B0503020204020204" pitchFamily="34" charset="-122"/>
              <a:ea typeface="微软雅黑" panose="020B0503020204020204" pitchFamily="34" charset="-122"/>
            </a:endParaRPr>
          </a:p>
          <a:p>
            <a:pPr algn="just">
              <a:lnSpc>
                <a:spcPct val="200000"/>
              </a:lnSpc>
            </a:pPr>
            <a:r>
              <a:rPr lang="en-GB" altLang="zh-CN" sz="1600" dirty="0">
                <a:latin typeface="微软雅黑" panose="020B0503020204020204" pitchFamily="34" charset="-122"/>
                <a:ea typeface="微软雅黑" panose="020B0503020204020204" pitchFamily="34" charset="-122"/>
              </a:rPr>
              <a:t>1. </a:t>
            </a:r>
            <a:r>
              <a:rPr lang="en-US" altLang="zh-CN" sz="1600" dirty="0">
                <a:latin typeface="微软雅黑" panose="020B0503020204020204" pitchFamily="34" charset="-122"/>
                <a:ea typeface="微软雅黑" panose="020B0503020204020204" pitchFamily="34" charset="-122"/>
              </a:rPr>
              <a:t>Please design a series of folk gift items, incorporating elements of Chinese and foreign folk culture and based on green design principles, to create a new trend in cultural life. The designs are encouraged to highlight elements of Shanghai's urban culture. The design content should include</a:t>
            </a:r>
            <a:r>
              <a:rPr lang="en-GB" altLang="zh-CN" sz="1600" dirty="0">
                <a:latin typeface="微软雅黑" panose="020B0503020204020204" pitchFamily="34" charset="-122"/>
                <a:ea typeface="微软雅黑" panose="020B0503020204020204" pitchFamily="34" charset="-122"/>
              </a:rPr>
              <a:t>:</a:t>
            </a:r>
          </a:p>
          <a:p>
            <a:pPr marL="869950" lvl="1" indent="-342900" algn="just">
              <a:lnSpc>
                <a:spcPct val="200000"/>
              </a:lnSpc>
              <a:buFont typeface="+mj-ea"/>
              <a:buAutoNum type="circleNumDbPlain"/>
            </a:pPr>
            <a:r>
              <a:rPr lang="en-GB" altLang="zh-CN" sz="1600" dirty="0">
                <a:latin typeface="微软雅黑" panose="020B0503020204020204" pitchFamily="34" charset="-122"/>
                <a:ea typeface="微软雅黑" panose="020B0503020204020204" pitchFamily="34" charset="-122"/>
              </a:rPr>
              <a:t>1 </a:t>
            </a:r>
            <a:r>
              <a:rPr lang="en-US" altLang="en-GB" sz="1600" dirty="0">
                <a:latin typeface="微软雅黑" panose="020B0503020204020204" pitchFamily="34" charset="-122"/>
                <a:ea typeface="微软雅黑" panose="020B0503020204020204" pitchFamily="34" charset="-122"/>
              </a:rPr>
              <a:t>baseball cap</a:t>
            </a:r>
            <a:endParaRPr lang="en-GB" altLang="zh-CN" sz="1600" dirty="0">
              <a:latin typeface="微软雅黑" panose="020B0503020204020204" pitchFamily="34" charset="-122"/>
              <a:ea typeface="微软雅黑" panose="020B0503020204020204" pitchFamily="34" charset="-122"/>
            </a:endParaRPr>
          </a:p>
          <a:p>
            <a:pPr marL="869950" lvl="1" indent="-342900" algn="just">
              <a:lnSpc>
                <a:spcPct val="200000"/>
              </a:lnSpc>
              <a:buFont typeface="+mj-ea"/>
              <a:buAutoNum type="circleNumDbPlain"/>
            </a:pPr>
            <a:r>
              <a:rPr lang="en-GB" altLang="zh-CN" sz="1600" dirty="0">
                <a:latin typeface="微软雅黑" panose="020B0503020204020204" pitchFamily="34" charset="-122"/>
                <a:ea typeface="微软雅黑" panose="020B0503020204020204" pitchFamily="34" charset="-122"/>
              </a:rPr>
              <a:t>1 wool scarf</a:t>
            </a:r>
          </a:p>
          <a:p>
            <a:pPr marL="869950" lvl="1" indent="-342900" algn="just">
              <a:lnSpc>
                <a:spcPct val="200000"/>
              </a:lnSpc>
              <a:buFont typeface="+mj-ea"/>
              <a:buAutoNum type="circleNumDbPlain"/>
            </a:pPr>
            <a:r>
              <a:rPr lang="en-US" altLang="en-GB" sz="1600" dirty="0">
                <a:latin typeface="微软雅黑" panose="020B0503020204020204" pitchFamily="34" charset="-122"/>
                <a:ea typeface="微软雅黑" panose="020B0503020204020204" pitchFamily="34" charset="-122"/>
              </a:rPr>
              <a:t>2 </a:t>
            </a:r>
            <a:r>
              <a:rPr lang="en-US" altLang="zh-CN" sz="1600" dirty="0">
                <a:latin typeface="微软雅黑" panose="020B0503020204020204" pitchFamily="34" charset="-122"/>
                <a:ea typeface="微软雅黑" panose="020B0503020204020204" pitchFamily="34" charset="-122"/>
              </a:rPr>
              <a:t>T-shirts</a:t>
            </a:r>
          </a:p>
          <a:p>
            <a:pPr marL="869950" lvl="1" indent="-342900" algn="just">
              <a:lnSpc>
                <a:spcPct val="200000"/>
              </a:lnSpc>
              <a:buFont typeface="+mj-ea"/>
              <a:buAutoNum type="circleNumDbPlain"/>
            </a:pPr>
            <a:r>
              <a:rPr lang="en-US" altLang="en-GB" sz="1600" dirty="0">
                <a:latin typeface="微软雅黑" panose="020B0503020204020204" pitchFamily="34" charset="-122"/>
                <a:ea typeface="微软雅黑" panose="020B0503020204020204" pitchFamily="34" charset="-122"/>
              </a:rPr>
              <a:t>2</a:t>
            </a:r>
            <a:r>
              <a:rPr lang="en-GB" altLang="zh-CN" sz="1600" dirty="0">
                <a:latin typeface="微软雅黑" panose="020B0503020204020204" pitchFamily="34" charset="-122"/>
                <a:ea typeface="微软雅黑" panose="020B0503020204020204" pitchFamily="34" charset="-122"/>
              </a:rPr>
              <a:t> pairs of socks</a:t>
            </a:r>
          </a:p>
          <a:p>
            <a:pPr algn="just">
              <a:lnSpc>
                <a:spcPct val="200000"/>
              </a:lnSpc>
            </a:pPr>
            <a:endParaRPr lang="en-GB" altLang="zh-CN" sz="1600" dirty="0">
              <a:latin typeface="微软雅黑" panose="020B0503020204020204" pitchFamily="34" charset="-122"/>
              <a:ea typeface="微软雅黑" panose="020B0503020204020204" pitchFamily="34" charset="-122"/>
            </a:endParaRPr>
          </a:p>
          <a:p>
            <a:pPr algn="just">
              <a:lnSpc>
                <a:spcPct val="200000"/>
              </a:lnSpc>
            </a:pPr>
            <a:endParaRPr lang="en-GB" altLang="zh-CN" sz="16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
        <p:nvSpPr>
          <p:cNvPr id="7" name="文本框 6"/>
          <p:cNvSpPr txBox="1"/>
          <p:nvPr/>
        </p:nvSpPr>
        <p:spPr>
          <a:xfrm>
            <a:off x="1191704" y="2189897"/>
            <a:ext cx="7563172" cy="506730"/>
          </a:xfrm>
          <a:prstGeom prst="rect">
            <a:avLst/>
          </a:prstGeom>
          <a:noFill/>
        </p:spPr>
        <p:txBody>
          <a:bodyPr wrap="square">
            <a:spAutoFit/>
          </a:bodyPr>
          <a:lstStyle/>
          <a:p>
            <a:pPr>
              <a:lnSpc>
                <a:spcPct val="150000"/>
              </a:lnSpc>
            </a:pPr>
            <a:r>
              <a:rPr lang="zh-CN" altLang="en-US" sz="1800" dirty="0">
                <a:latin typeface="微软雅黑" panose="020B0503020204020204" pitchFamily="34" charset="-122"/>
                <a:ea typeface="微软雅黑" panose="020B0503020204020204" pitchFamily="34" charset="-122"/>
              </a:rPr>
              <a:t>设计说明及要求 </a:t>
            </a:r>
            <a:r>
              <a:rPr lang="en-GB" altLang="zh-CN" sz="1800" dirty="0">
                <a:latin typeface="微软雅黑" panose="020B0503020204020204" pitchFamily="34" charset="-122"/>
                <a:ea typeface="微软雅黑" panose="020B0503020204020204" pitchFamily="34" charset="-122"/>
              </a:rPr>
              <a:t>DESIGN DESCRIPTION AND REQUIREMENTS </a:t>
            </a:r>
            <a:r>
              <a:rPr lang="zh-CN" altLang="en-US" sz="1800" dirty="0">
                <a:latin typeface="微软雅黑" panose="020B0503020204020204" pitchFamily="34" charset="-122"/>
                <a:ea typeface="微软雅黑" panose="020B0503020204020204" pitchFamily="34" charset="-122"/>
              </a:rPr>
              <a:t>：</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b3a467-b2e6-4e89-9a09-f6bc2369e1be"/>
  <p:tag name="COMMONDATA" val="eyJoZGlkIjoiZDQyMTQwYjJmZjFjZDFmNjIzNDUwMjYyNDJiNTI1OWMifQ=="/>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内容"/>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9823_1*a*1"/>
  <p:tag name="KSO_WM_TEMPLATE_CATEGORY" val="diagram"/>
  <p:tag name="KSO_WM_TEMPLATE_INDEX" val="2022982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5839</Words>
  <Application>Microsoft Office PowerPoint</Application>
  <PresentationFormat>自定义</PresentationFormat>
  <Paragraphs>503</Paragraphs>
  <Slides>23</Slides>
  <Notes>10</Notes>
  <HiddenSlides>0</HiddenSlides>
  <MMClips>0</MMClips>
  <ScaleCrop>false</ScaleCrop>
  <HeadingPairs>
    <vt:vector size="6" baseType="variant">
      <vt:variant>
        <vt:lpstr>已用的字体</vt:lpstr>
      </vt:variant>
      <vt:variant>
        <vt:i4>6</vt:i4>
      </vt:variant>
      <vt:variant>
        <vt:lpstr>主题</vt:lpstr>
      </vt:variant>
      <vt:variant>
        <vt:i4>3</vt:i4>
      </vt:variant>
      <vt:variant>
        <vt:lpstr>幻灯片标题</vt:lpstr>
      </vt:variant>
      <vt:variant>
        <vt:i4>23</vt:i4>
      </vt:variant>
    </vt:vector>
  </HeadingPairs>
  <TitlesOfParts>
    <vt:vector size="32" baseType="lpstr">
      <vt:lpstr>冬青黑体简体中文 W3</vt:lpstr>
      <vt:lpstr>Arial</vt:lpstr>
      <vt:lpstr>等线</vt:lpstr>
      <vt:lpstr>Yu Gothic Medium</vt:lpstr>
      <vt:lpstr>微软雅黑</vt:lpstr>
      <vt:lpstr>MiSans Normal</vt:lpstr>
      <vt:lpstr>自定义设计方案</vt:lpstr>
      <vt:lpstr>7_自定义设计方案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 思</dc:creator>
  <cp:lastModifiedBy>Yuru Cai</cp:lastModifiedBy>
  <cp:revision>1726</cp:revision>
  <cp:lastPrinted>2026-06-15T05:11:00Z</cp:lastPrinted>
  <dcterms:created xsi:type="dcterms:W3CDTF">2026-06-15T05:11:00Z</dcterms:created>
  <dcterms:modified xsi:type="dcterms:W3CDTF">2026-07-22T07:25:44Z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0B2C409023CABDBC7861AD675A3891AC_43</vt:lpwstr>
  </property>
</Properties>
</file>